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85" r:id="rId3"/>
    <p:sldId id="275" r:id="rId4"/>
    <p:sldId id="286" r:id="rId5"/>
    <p:sldId id="301" r:id="rId6"/>
    <p:sldId id="302" r:id="rId7"/>
    <p:sldId id="303" r:id="rId8"/>
    <p:sldId id="288" r:id="rId9"/>
    <p:sldId id="289" r:id="rId10"/>
    <p:sldId id="290" r:id="rId11"/>
    <p:sldId id="291" r:id="rId12"/>
    <p:sldId id="292" r:id="rId13"/>
    <p:sldId id="293" r:id="rId14"/>
    <p:sldId id="295" r:id="rId15"/>
    <p:sldId id="294" r:id="rId16"/>
    <p:sldId id="296" r:id="rId17"/>
    <p:sldId id="297" r:id="rId18"/>
    <p:sldId id="298" r:id="rId19"/>
    <p:sldId id="299" r:id="rId20"/>
    <p:sldId id="300" r:id="rId21"/>
    <p:sldId id="304" r:id="rId22"/>
    <p:sldId id="287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3579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7B4EA-4522-4E72-9116-EBACCC573E0A}" type="datetimeFigureOut">
              <a:rPr lang="ru-RU"/>
              <a:pPr>
                <a:defRPr/>
              </a:pPr>
              <a:t>28.11.2024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464F-33F5-469C-929B-7B2D25F8B6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8000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6BD26-9ABC-4F63-8899-F02C1A931BD9}" type="datetimeFigureOut">
              <a:rPr lang="ru-RU"/>
              <a:pPr>
                <a:defRPr/>
              </a:pPr>
              <a:t>28.11.2024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32637-3526-467E-B84D-F46EFCB110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8000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05014-1FF7-4335-8218-D71F270C5752}" type="datetimeFigureOut">
              <a:rPr lang="ru-RU"/>
              <a:pPr>
                <a:defRPr/>
              </a:pPr>
              <a:t>28.11.2024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CEDF0-8BBC-423A-8C3F-AA700001B6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800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8B043-CF94-4931-8DDD-5C6681F3C9E4}" type="datetimeFigureOut">
              <a:rPr lang="ru-RU"/>
              <a:pPr>
                <a:defRPr/>
              </a:pPr>
              <a:t>28.11.2024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B377E-4418-4124-AB13-6C1D2216D2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800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A264-E3D0-472D-9BF4-B5A035362426}" type="datetimeFigureOut">
              <a:rPr lang="ru-RU"/>
              <a:pPr>
                <a:defRPr/>
              </a:pPr>
              <a:t>28.11.2024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5CAB9-22A0-4DA2-B477-D308346DE6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8000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DFD6C-20CA-41C7-B373-51345CDA2973}" type="datetimeFigureOut">
              <a:rPr lang="ru-RU"/>
              <a:pPr>
                <a:defRPr/>
              </a:pPr>
              <a:t>28.11.2024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E87CC-9A08-4E79-B74E-69207209D5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800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6CB48-A2EC-4F21-A51E-CEC32F7C3AD3}" type="datetimeFigureOut">
              <a:rPr lang="ru-RU"/>
              <a:pPr>
                <a:defRPr/>
              </a:pPr>
              <a:t>28.11.2024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85213-4F3B-4F9C-9027-9DF773B6BD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8000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EEEE3-9EDB-491E-B837-43F59DC70A60}" type="datetimeFigureOut">
              <a:rPr lang="ru-RU"/>
              <a:pPr>
                <a:defRPr/>
              </a:pPr>
              <a:t>28.11.2024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A19AA-D1AF-49A2-A765-2E140B6BD7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800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C632-0EE1-4AA6-A77C-42889056DA9C}" type="datetimeFigureOut">
              <a:rPr lang="ru-RU"/>
              <a:pPr>
                <a:defRPr/>
              </a:pPr>
              <a:t>28.11.2024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91B3A-28E6-43C6-B3C9-0873F04404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800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A9B13-1E48-4EC9-BCEF-673EBDF32380}" type="datetimeFigureOut">
              <a:rPr lang="ru-RU"/>
              <a:pPr>
                <a:defRPr/>
              </a:pPr>
              <a:t>28.11.2024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8EF00-E22E-4B1C-8A5B-8860C7971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800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771AA-FA3B-489F-A4AE-CFD4A478C480}" type="datetimeFigureOut">
              <a:rPr lang="ru-RU"/>
              <a:pPr>
                <a:defRPr/>
              </a:pPr>
              <a:t>28.11.2024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BE17F-8F42-432C-92D1-B3D5418F6C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8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21E164-3692-4FA8-B751-935138CDE077}" type="datetimeFigureOut">
              <a:rPr lang="ru-RU"/>
              <a:pPr>
                <a:defRPr/>
              </a:pPr>
              <a:t>28.11.2024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383ABF7-96CD-4DA1-851C-FFA43E0849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ransition spd="slow" advTm="8000"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6375" y="3068638"/>
            <a:ext cx="6400800" cy="642937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b="1" smtClean="0"/>
              <a:t>Родительское собрание</a:t>
            </a:r>
            <a:r>
              <a:rPr lang="ru-RU" b="1" smtClean="0"/>
              <a:t> 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5292080" y="5301116"/>
            <a:ext cx="43576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Журавлёва Елена Анатольевна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</a:rPr>
              <a:t>, </a:t>
            </a:r>
            <a:endParaRPr lang="ru-RU" b="1" dirty="0">
              <a:solidFill>
                <a:schemeClr val="bg1"/>
              </a:solidFill>
            </a:endParaRP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учитель начальных классов,</a:t>
            </a:r>
          </a:p>
          <a:p>
            <a:pPr algn="just"/>
            <a:r>
              <a:rPr lang="ru-RU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МОУ </a:t>
            </a:r>
            <a:r>
              <a:rPr lang="ru-RU" b="1" dirty="0" err="1" smtClean="0">
                <a:solidFill>
                  <a:schemeClr val="bg1"/>
                </a:solidFill>
              </a:rPr>
              <a:t>Будинская</a:t>
            </a:r>
            <a:r>
              <a:rPr lang="ru-RU" b="1" dirty="0" smtClean="0">
                <a:solidFill>
                  <a:schemeClr val="bg1"/>
                </a:solidFill>
              </a:rPr>
              <a:t> ООШ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140200" y="620713"/>
            <a:ext cx="452596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000000"/>
              </a:buClr>
              <a:buSzPct val="65000"/>
              <a:buFont typeface="Wingdings 2" pitchFamily="18" charset="2"/>
              <a:buNone/>
            </a:pPr>
            <a:r>
              <a:rPr lang="ru-RU" sz="4800" b="1" i="1">
                <a:solidFill>
                  <a:schemeClr val="bg1"/>
                </a:solidFill>
              </a:rPr>
              <a:t>Развитие внимания</a:t>
            </a:r>
            <a:r>
              <a:rPr lang="ru-RU" sz="280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xfrm>
            <a:off x="457200" y="333375"/>
            <a:ext cx="8229600" cy="59753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smtClean="0">
                <a:latin typeface="Arial" pitchFamily="34" charset="0"/>
              </a:rPr>
              <a:t>11. Мешает другим, пристает к окружающим (например, вмешивается в игры других детей). </a:t>
            </a:r>
          </a:p>
          <a:p>
            <a:pPr>
              <a:lnSpc>
                <a:spcPct val="80000"/>
              </a:lnSpc>
            </a:pPr>
            <a:r>
              <a:rPr lang="ru-RU" b="1" smtClean="0">
                <a:latin typeface="Arial" pitchFamily="34" charset="0"/>
              </a:rPr>
              <a:t>12. Часто складывается впечатление, что ребенок не слушает обращенную к нему речь.</a:t>
            </a:r>
          </a:p>
          <a:p>
            <a:pPr>
              <a:lnSpc>
                <a:spcPct val="80000"/>
              </a:lnSpc>
            </a:pPr>
            <a:r>
              <a:rPr lang="ru-RU" b="1" smtClean="0">
                <a:latin typeface="Arial" pitchFamily="34" charset="0"/>
              </a:rPr>
              <a:t> 13. Теряет вещи, необходимые в школе и дома (например, игрушки, карандаши, книги и одежду).</a:t>
            </a:r>
          </a:p>
          <a:p>
            <a:pPr>
              <a:lnSpc>
                <a:spcPct val="80000"/>
              </a:lnSpc>
            </a:pPr>
            <a:r>
              <a:rPr lang="ru-RU" b="1" smtClean="0">
                <a:latin typeface="Arial" pitchFamily="34" charset="0"/>
              </a:rPr>
              <a:t>14. Часто совершает опасные действия, не задумываясь о последствиях (например, выбегает на улицу, не оглядываясь по сторонам). При этом не ищет приключений или острых ощущений.</a:t>
            </a:r>
            <a:r>
              <a:rPr lang="ru-RU" sz="2400" b="1" smtClean="0">
                <a:latin typeface="Arial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endParaRPr lang="ru-RU" sz="2400" smtClean="0"/>
          </a:p>
        </p:txBody>
      </p:sp>
    </p:spTree>
  </p:cSld>
  <p:clrMapOvr>
    <a:masterClrMapping/>
  </p:clrMapOvr>
  <p:transition spd="slow" advTm="8000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smtClean="0">
              <a:latin typeface="Arial" pitchFamily="34" charset="0"/>
            </a:endParaRPr>
          </a:p>
          <a:p>
            <a:r>
              <a:rPr lang="ru-RU" b="1" smtClean="0">
                <a:latin typeface="Arial" pitchFamily="34" charset="0"/>
              </a:rPr>
              <a:t>признаки гиперактивности (симптомы 1, 2, 9, 10)</a:t>
            </a:r>
          </a:p>
          <a:p>
            <a:pPr>
              <a:buFont typeface="Wingdings 2" pitchFamily="18" charset="2"/>
              <a:buNone/>
            </a:pPr>
            <a:endParaRPr lang="ru-RU" b="1" smtClean="0">
              <a:latin typeface="Arial" pitchFamily="34" charset="0"/>
            </a:endParaRPr>
          </a:p>
          <a:p>
            <a:r>
              <a:rPr lang="ru-RU" b="1" smtClean="0">
                <a:latin typeface="Arial" pitchFamily="34" charset="0"/>
              </a:rPr>
              <a:t>невнимательности и отвлекаемости (симптомы 3, 6—8, 12, 13) </a:t>
            </a:r>
          </a:p>
          <a:p>
            <a:pPr>
              <a:buFont typeface="Wingdings 2" pitchFamily="18" charset="2"/>
              <a:buNone/>
            </a:pPr>
            <a:endParaRPr lang="ru-RU" b="1" smtClean="0">
              <a:latin typeface="Arial" pitchFamily="34" charset="0"/>
            </a:endParaRPr>
          </a:p>
          <a:p>
            <a:r>
              <a:rPr lang="ru-RU" b="1" smtClean="0">
                <a:latin typeface="Arial" pitchFamily="34" charset="0"/>
              </a:rPr>
              <a:t> импульсивности (симптомы 4, 5, 11, 14).</a:t>
            </a:r>
          </a:p>
          <a:p>
            <a:pPr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 </a:t>
            </a:r>
          </a:p>
        </p:txBody>
      </p:sp>
      <p:sp>
        <p:nvSpPr>
          <p:cNvPr id="39940" name="WordArt 4"/>
          <p:cNvSpPr>
            <a:spLocks noChangeArrowheads="1" noChangeShapeType="1" noTextEdit="1"/>
          </p:cNvSpPr>
          <p:nvPr/>
        </p:nvSpPr>
        <p:spPr bwMode="auto">
          <a:xfrm>
            <a:off x="1763713" y="260350"/>
            <a:ext cx="6996112" cy="1157288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smtClean="0">
                <a:ln w="31750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solidFill>
                  <a:srgbClr val="FFFFFF"/>
                </a:solidFill>
                <a:effectLst/>
                <a:cs typeface="Arial"/>
              </a:rPr>
              <a:t>Результаты анкетирования:</a:t>
            </a:r>
            <a:endParaRPr lang="ru-RU" sz="3600" kern="10">
              <a:ln w="3175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solidFill>
                <a:srgbClr val="FFFFFF"/>
              </a:solidFill>
              <a:effectLst/>
              <a:cs typeface="Arial"/>
            </a:endParaRPr>
          </a:p>
        </p:txBody>
      </p:sp>
    </p:spTree>
  </p:cSld>
  <p:clrMapOvr>
    <a:masterClrMapping/>
  </p:clrMapOvr>
  <p:transition spd="slow" advTm="8000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 descr="preview_publication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2781300"/>
            <a:ext cx="2665412" cy="2589213"/>
          </a:xfrm>
          <a:ln/>
        </p:spPr>
      </p:pic>
      <p:sp>
        <p:nvSpPr>
          <p:cNvPr id="40965" name="WordArt 5"/>
          <p:cNvSpPr>
            <a:spLocks noChangeArrowheads="1" noChangeShapeType="1" noTextEdit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smtClean="0">
                <a:ln w="31750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solidFill>
                  <a:srgbClr val="FFFFFF"/>
                </a:solidFill>
                <a:effectLst/>
                <a:cs typeface="Arial"/>
              </a:rPr>
              <a:t>Упражнения </a:t>
            </a:r>
          </a:p>
          <a:p>
            <a:r>
              <a:rPr lang="ru-RU" sz="3600" kern="10" smtClean="0">
                <a:ln w="31750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solidFill>
                  <a:srgbClr val="FFFFFF"/>
                </a:solidFill>
                <a:effectLst/>
                <a:cs typeface="Arial"/>
              </a:rPr>
              <a:t>на развитие внимания</a:t>
            </a:r>
            <a:endParaRPr lang="ru-RU" sz="3600" kern="10">
              <a:ln w="3175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solidFill>
                <a:srgbClr val="FFFFFF"/>
              </a:solidFill>
              <a:effectLst/>
              <a:cs typeface="Arial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2843213" y="1989138"/>
            <a:ext cx="6300787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b="1"/>
              <a:t>ГА БА БО КА ПА КА РА КЕ ТА ЦУ  НА МИ ВЕ ТО РИ ТА ЛЕ НА ВЕ ТА КУ ПА ВЫ СЫ ЛЕ РО СЕ ЛО ЛУ ЖА БА ПА МА ТА РА КА НО ДИ ВА РИ ЧЕ ТЫ РЕ ПЯ ШЕ СЕ ВО СЕ ДЕ ВЯ ДЕ СЯ ТА СИ  КО МЕ РИ КА КИ РИ МЕ РА ЦУ КО ГО ЛО БА ТЕ РА ТА СИ НО ЛЮ КО БЕ СО НО КА ЧЕ ВЕ РЕ СИ ВА ВИ СА ША МА ША КА ТЯ ЛЯ  ЛЮ РА РА ДУ ГА БА БО КА ПА КА РА КЕ ТА ЦУ  НА МИ ВЕ ТО РИ ТА ЛЕ НА ВЕ ТА КУ ПА ВЫ СЫ ЛЕ РО СЕ ЛО ЛУ ЖА БА ПА МА ТА РА КА НО ДИ ВА РИ ЧЕ ТЫ ДЕ СЯ ТА СИ  КО МЕ РИ КА КИ РИ МЕ РА</a:t>
            </a: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2843213" y="1484313"/>
            <a:ext cx="4052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Сосчитай все слоги «БА»</a:t>
            </a:r>
          </a:p>
        </p:txBody>
      </p:sp>
    </p:spTree>
  </p:cSld>
  <p:clrMapOvr>
    <a:masterClrMapping/>
  </p:clrMapOvr>
  <p:transition spd="slow" advTm="8000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 bwMode="auto">
          <a:xfrm>
            <a:off x="1979613" y="836613"/>
            <a:ext cx="5903912" cy="561975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400" smtClean="0">
                <a:ln>
                  <a:noFill/>
                </a:ln>
                <a:solidFill>
                  <a:schemeClr val="tx1"/>
                </a:solidFill>
                <a:effectLst/>
              </a:rPr>
              <a:t>Найди и выпиши названия цветов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маквилегиясколкактусиреньландышкупвль</a:t>
            </a:r>
          </a:p>
          <a:p>
            <a:pPr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нзцастраргладиолусгедргиезжбудка </a:t>
            </a:r>
          </a:p>
          <a:p>
            <a:pPr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лилияцчнияколокольчикрю</a:t>
            </a:r>
          </a:p>
          <a:p>
            <a:pPr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кусрозалюпинастурцияфлоксаим</a:t>
            </a:r>
          </a:p>
          <a:p>
            <a:pPr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полоябархатцыплдсвлну</a:t>
            </a:r>
          </a:p>
          <a:p>
            <a:pPr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хтхризантемарзариткарнпкапион</a:t>
            </a:r>
          </a:p>
        </p:txBody>
      </p:sp>
    </p:spTree>
  </p:cSld>
  <p:clrMapOvr>
    <a:masterClrMapping/>
  </p:clrMapOvr>
  <p:transition spd="slow" advTm="8000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400" smtClean="0">
                <a:ln>
                  <a:noFill/>
                </a:ln>
                <a:solidFill>
                  <a:schemeClr val="tx1"/>
                </a:solidFill>
                <a:effectLst/>
              </a:rPr>
              <a:t>Проверь себя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мак</a:t>
            </a:r>
            <a:r>
              <a:rPr lang="ru-RU" b="1" smtClean="0">
                <a:latin typeface="Arial" pitchFamily="34" charset="0"/>
              </a:rPr>
              <a:t>вилегияскол</a:t>
            </a: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кактус</a:t>
            </a:r>
            <a:r>
              <a:rPr lang="ru-RU" b="1" smtClean="0">
                <a:latin typeface="Arial" pitchFamily="34" charset="0"/>
              </a:rPr>
              <a:t>ирень</a:t>
            </a: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ландыш</a:t>
            </a:r>
            <a:r>
              <a:rPr lang="ru-RU" b="1" smtClean="0">
                <a:latin typeface="Arial" pitchFamily="34" charset="0"/>
              </a:rPr>
              <a:t>купвль</a:t>
            </a:r>
          </a:p>
          <a:p>
            <a:pPr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нзц</a:t>
            </a: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астра</a:t>
            </a:r>
            <a:r>
              <a:rPr lang="ru-RU" b="1" smtClean="0">
                <a:latin typeface="Arial" pitchFamily="34" charset="0"/>
              </a:rPr>
              <a:t>р</a:t>
            </a: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гладиолус</a:t>
            </a:r>
            <a:r>
              <a:rPr lang="ru-RU" b="1" smtClean="0">
                <a:latin typeface="Arial" pitchFamily="34" charset="0"/>
              </a:rPr>
              <a:t>гедргиезжбудка </a:t>
            </a:r>
          </a:p>
          <a:p>
            <a:pPr>
              <a:buFont typeface="Wingdings 2" pitchFamily="18" charset="2"/>
              <a:buNone/>
            </a:pP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лилия</a:t>
            </a:r>
            <a:r>
              <a:rPr lang="ru-RU" b="1" smtClean="0">
                <a:latin typeface="Arial" pitchFamily="34" charset="0"/>
              </a:rPr>
              <a:t>цчния</a:t>
            </a: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колокольчик</a:t>
            </a:r>
            <a:r>
              <a:rPr lang="ru-RU" b="1" smtClean="0">
                <a:latin typeface="Arial" pitchFamily="34" charset="0"/>
              </a:rPr>
              <a:t>рю</a:t>
            </a:r>
          </a:p>
          <a:p>
            <a:pPr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кус</a:t>
            </a: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роза</a:t>
            </a:r>
            <a:r>
              <a:rPr lang="ru-RU" b="1" smtClean="0">
                <a:latin typeface="Arial" pitchFamily="34" charset="0"/>
              </a:rPr>
              <a:t>люпи</a:t>
            </a: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настурцияфлокса</a:t>
            </a:r>
            <a:r>
              <a:rPr lang="ru-RU" b="1" smtClean="0">
                <a:latin typeface="Arial" pitchFamily="34" charset="0"/>
              </a:rPr>
              <a:t>им</a:t>
            </a:r>
          </a:p>
          <a:p>
            <a:pPr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полоябархатцыплдсвлну</a:t>
            </a:r>
          </a:p>
          <a:p>
            <a:pPr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хт</a:t>
            </a: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хризантема</a:t>
            </a:r>
            <a:r>
              <a:rPr lang="ru-RU" b="1" smtClean="0">
                <a:latin typeface="Arial" pitchFamily="34" charset="0"/>
              </a:rPr>
              <a:t>рзариткарнпка</a:t>
            </a: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пион</a:t>
            </a:r>
          </a:p>
          <a:p>
            <a:endParaRPr lang="ru-RU" smtClean="0"/>
          </a:p>
        </p:txBody>
      </p:sp>
    </p:spTree>
  </p:cSld>
  <p:clrMapOvr>
    <a:masterClrMapping/>
  </p:clrMapOvr>
  <p:transition spd="slow" advTm="8000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400" smtClean="0">
                <a:ln>
                  <a:noFill/>
                </a:ln>
                <a:solidFill>
                  <a:schemeClr val="tx1"/>
                </a:solidFill>
                <a:effectLst/>
              </a:rPr>
              <a:t>Точная копия</a:t>
            </a:r>
          </a:p>
        </p:txBody>
      </p:sp>
      <p:pic>
        <p:nvPicPr>
          <p:cNvPr id="22535" name="Picture 7" descr="Рисунок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31925" y="1600200"/>
            <a:ext cx="6278563" cy="5068888"/>
          </a:xfrm>
          <a:noFill/>
          <a:ln/>
        </p:spPr>
      </p:pic>
    </p:spTree>
  </p:cSld>
  <p:clrMapOvr>
    <a:masterClrMapping/>
  </p:clrMapOvr>
  <p:transition spd="slow" advTm="8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400" smtClean="0">
                <a:ln>
                  <a:noFill/>
                </a:ln>
                <a:solidFill>
                  <a:schemeClr val="tx1"/>
                </a:solidFill>
                <a:effectLst/>
              </a:rPr>
              <a:t>Найди ошибки в предложениях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latin typeface="Arial" pitchFamily="34" charset="0"/>
              </a:rPr>
              <a:t>Кот идет под дорожкой.</a:t>
            </a:r>
          </a:p>
          <a:p>
            <a:pPr eaLnBrk="1" hangingPunct="1"/>
            <a:r>
              <a:rPr lang="ru-RU" sz="2400" b="1" smtClean="0">
                <a:latin typeface="Arial" pitchFamily="34" charset="0"/>
              </a:rPr>
              <a:t>Собака вылезла в конуры.</a:t>
            </a:r>
          </a:p>
          <a:p>
            <a:pPr eaLnBrk="1" hangingPunct="1"/>
            <a:r>
              <a:rPr lang="ru-RU" sz="2400" b="1" smtClean="0">
                <a:latin typeface="Arial" pitchFamily="34" charset="0"/>
              </a:rPr>
              <a:t>Таня сидит под стулом.</a:t>
            </a:r>
          </a:p>
          <a:p>
            <a:pPr eaLnBrk="1" hangingPunct="1"/>
            <a:r>
              <a:rPr lang="ru-RU" sz="2400" b="1" smtClean="0">
                <a:latin typeface="Arial" pitchFamily="34" charset="0"/>
              </a:rPr>
              <a:t>Игорь спускается на лестнице.</a:t>
            </a:r>
          </a:p>
          <a:p>
            <a:pPr eaLnBrk="1" hangingPunct="1"/>
            <a:r>
              <a:rPr lang="ru-RU" sz="2400" b="1" smtClean="0">
                <a:latin typeface="Arial" pitchFamily="34" charset="0"/>
              </a:rPr>
              <a:t>На столе лежит красная помидор.</a:t>
            </a:r>
          </a:p>
          <a:p>
            <a:pPr eaLnBrk="1" hangingPunct="1"/>
            <a:r>
              <a:rPr lang="ru-RU" sz="2400" b="1" smtClean="0">
                <a:latin typeface="Arial" pitchFamily="34" charset="0"/>
              </a:rPr>
              <a:t>На яблоне выросли сладкие яблоко.</a:t>
            </a:r>
          </a:p>
          <a:p>
            <a:pPr eaLnBrk="1" hangingPunct="1"/>
            <a:r>
              <a:rPr lang="ru-RU" sz="2400" b="1" smtClean="0">
                <a:latin typeface="Arial" pitchFamily="34" charset="0"/>
              </a:rPr>
              <a:t>Под рекой летит самолет.</a:t>
            </a:r>
          </a:p>
          <a:p>
            <a:pPr eaLnBrk="1" hangingPunct="1"/>
            <a:r>
              <a:rPr lang="ru-RU" sz="2400" b="1" smtClean="0">
                <a:latin typeface="Arial" pitchFamily="34" charset="0"/>
              </a:rPr>
              <a:t>Когда Семен станет младше он пойдет в школу.</a:t>
            </a:r>
          </a:p>
          <a:p>
            <a:endParaRPr lang="ru-RU" sz="2400" b="1" smtClean="0">
              <a:latin typeface="Arial" pitchFamily="34" charset="0"/>
            </a:endParaRPr>
          </a:p>
        </p:txBody>
      </p:sp>
    </p:spTree>
  </p:cSld>
  <p:clrMapOvr>
    <a:masterClrMapping/>
  </p:clrMapOvr>
  <p:transition spd="slow" advTm="8000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400" smtClean="0">
                <a:ln>
                  <a:noFill/>
                </a:ln>
                <a:solidFill>
                  <a:schemeClr val="tx1"/>
                </a:solidFill>
                <a:effectLst/>
              </a:rPr>
              <a:t>Вставь пропущенные буквы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Ав-обус, а-лея, ап-ека, бе-ёза, бо-ото,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яб-око, вет-р, воро-ей, в-ск-есенье,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вос-ок,  ге-ой, го-од, дев-чка, дер-во,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до-ога, за-ц, завт-ак,     ка-анд-ш,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к-асс,конь-и, к-рова, лопа-а, маши-а,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мед-едь, м-локо, м-роз, ог-род, ку-ица,,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 о-урец, паль-о, пе-ал, п-сок, по-идор,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рису-ок, ро-ина, рус-кий, са-оги, са-ар,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с-бака, со-ока, тет-адь, т-амвай, уче-ик,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учите-ь, февра-ь, яго-а, я-ык, св-ча. </a:t>
            </a:r>
          </a:p>
          <a:p>
            <a:pPr>
              <a:lnSpc>
                <a:spcPct val="90000"/>
              </a:lnSpc>
            </a:pPr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  <p:transition spd="slow" advTm="8000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5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400" smtClean="0">
                <a:ln>
                  <a:noFill/>
                </a:ln>
                <a:solidFill>
                  <a:schemeClr val="tx1"/>
                </a:solidFill>
                <a:effectLst/>
              </a:rPr>
              <a:t>Расшифруй слово</a:t>
            </a:r>
          </a:p>
        </p:txBody>
      </p:sp>
      <p:pic>
        <p:nvPicPr>
          <p:cNvPr id="47108" name="Object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1557338"/>
            <a:ext cx="8235950" cy="4613275"/>
          </a:xfrm>
          <a:noFill/>
          <a:ln/>
        </p:spPr>
      </p:pic>
    </p:spTree>
  </p:cSld>
  <p:clrMapOvr>
    <a:masterClrMapping/>
  </p:clrMapOvr>
  <p:transition spd="slow" advTm="8000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400" smtClean="0">
                <a:ln>
                  <a:noFill/>
                </a:ln>
                <a:solidFill>
                  <a:schemeClr val="tx1"/>
                </a:solidFill>
                <a:effectLst/>
              </a:rPr>
              <a:t>Прочитай слова, написанные наоборот</a:t>
            </a: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Желтое околбя.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Паровоз ястичм.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Желтая акчобаб.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Красивая анишам.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Мышь тищип.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Вишневое еьнерав.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Старинная агинк.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Лиса артих.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Котенок теакуям.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Синее ером.</a:t>
            </a:r>
          </a:p>
        </p:txBody>
      </p:sp>
    </p:spTree>
  </p:cSld>
  <p:clrMapOvr>
    <a:masterClrMapping/>
  </p:clrMapOvr>
  <p:transition spd="slow" advTm="8000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3796" name="WordArt 4"/>
          <p:cNvSpPr>
            <a:spLocks noChangeArrowheads="1" noChangeShapeType="1" noTextEdit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smtClean="0">
                <a:ln w="31750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solidFill>
                  <a:srgbClr val="FFFFFF"/>
                </a:solidFill>
                <a:effectLst/>
                <a:cs typeface="Arial"/>
              </a:rPr>
              <a:t>Добро пожаловать!</a:t>
            </a:r>
            <a:endParaRPr lang="ru-RU" sz="3600" kern="10">
              <a:ln w="3175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solidFill>
                <a:srgbClr val="FFFFFF"/>
              </a:solidFill>
              <a:effectLst/>
              <a:cs typeface="Arial"/>
            </a:endParaRPr>
          </a:p>
        </p:txBody>
      </p:sp>
      <p:pic>
        <p:nvPicPr>
          <p:cNvPr id="33798" name="Picture 6" descr="Картинка 2 из 3246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557338"/>
            <a:ext cx="6481763" cy="47498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8000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400" smtClean="0">
                <a:ln>
                  <a:noFill/>
                </a:ln>
                <a:solidFill>
                  <a:schemeClr val="tx1"/>
                </a:solidFill>
                <a:effectLst/>
              </a:rPr>
              <a:t>Проверь себя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Желтое </a:t>
            </a: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яблоко</a:t>
            </a:r>
            <a:r>
              <a:rPr lang="ru-RU" b="1" smtClean="0">
                <a:latin typeface="Arial" pitchFamily="34" charset="0"/>
              </a:rPr>
              <a:t> 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Паровоз </a:t>
            </a: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мчится</a:t>
            </a:r>
            <a:r>
              <a:rPr lang="ru-RU" b="1" smtClean="0">
                <a:latin typeface="Arial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Желтая </a:t>
            </a: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бабочка</a:t>
            </a:r>
            <a:r>
              <a:rPr lang="ru-RU" b="1" smtClean="0">
                <a:latin typeface="Arial" pitchFamily="34" charset="0"/>
              </a:rPr>
              <a:t> 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Красивая </a:t>
            </a: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машина</a:t>
            </a:r>
            <a:r>
              <a:rPr lang="ru-RU" b="1" smtClean="0">
                <a:latin typeface="Arial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Мышь </a:t>
            </a: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пищит</a:t>
            </a:r>
            <a:r>
              <a:rPr lang="ru-RU" b="1" smtClean="0">
                <a:latin typeface="Arial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Вишневое </a:t>
            </a: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варенье</a:t>
            </a:r>
            <a:r>
              <a:rPr lang="ru-RU" b="1" smtClean="0">
                <a:latin typeface="Arial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Старинная </a:t>
            </a: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книга</a:t>
            </a:r>
            <a:r>
              <a:rPr lang="ru-RU" b="1" smtClean="0">
                <a:latin typeface="Arial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Лиса </a:t>
            </a: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хитра</a:t>
            </a:r>
            <a:r>
              <a:rPr lang="ru-RU" b="1" smtClean="0">
                <a:latin typeface="Arial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Котенок </a:t>
            </a: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мяукает</a:t>
            </a:r>
            <a:r>
              <a:rPr lang="ru-RU" b="1" smtClean="0">
                <a:latin typeface="Arial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Синее </a:t>
            </a:r>
            <a:r>
              <a:rPr lang="ru-RU" b="1" smtClean="0">
                <a:solidFill>
                  <a:srgbClr val="CB3579"/>
                </a:solidFill>
                <a:latin typeface="Arial" pitchFamily="34" charset="0"/>
              </a:rPr>
              <a:t>море</a:t>
            </a:r>
            <a:r>
              <a:rPr lang="ru-RU" b="1" smtClean="0">
                <a:latin typeface="Arial" pitchFamily="34" charset="0"/>
              </a:rPr>
              <a:t>.</a:t>
            </a:r>
          </a:p>
        </p:txBody>
      </p:sp>
    </p:spTree>
  </p:cSld>
  <p:clrMapOvr>
    <a:masterClrMapping/>
  </p:clrMapOvr>
  <p:transition spd="slow" advTm="8000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ru-RU" b="1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Внимание обеспечивает направленность </a:t>
            </a:r>
          </a:p>
          <a:p>
            <a:pPr algn="ctr"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психики человека на восприятие </a:t>
            </a:r>
          </a:p>
          <a:p>
            <a:pPr algn="ctr"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и познание окружающего мира. </a:t>
            </a:r>
          </a:p>
          <a:p>
            <a:pPr algn="ctr">
              <a:buFont typeface="Wingdings 2" pitchFamily="18" charset="2"/>
              <a:buNone/>
            </a:pPr>
            <a:endParaRPr lang="ru-RU" b="1" smtClean="0">
              <a:latin typeface="Arial" pitchFamily="34" charset="0"/>
            </a:endParaRPr>
          </a:p>
        </p:txBody>
      </p:sp>
      <p:sp>
        <p:nvSpPr>
          <p:cNvPr id="54276" name="WordArt 4"/>
          <p:cNvSpPr>
            <a:spLocks noChangeArrowheads="1" noChangeShapeType="1" noTextEdit="1"/>
          </p:cNvSpPr>
          <p:nvPr/>
        </p:nvSpPr>
        <p:spPr bwMode="auto">
          <a:xfrm>
            <a:off x="3203575" y="549275"/>
            <a:ext cx="3683000" cy="1143000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smtClean="0">
                <a:ln w="31750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solidFill>
                  <a:srgbClr val="FFFFFF"/>
                </a:solidFill>
                <a:effectLst/>
                <a:cs typeface="Arial"/>
              </a:rPr>
              <a:t>Вывод</a:t>
            </a:r>
            <a:endParaRPr lang="ru-RU" sz="3600" kern="10">
              <a:ln w="3175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solidFill>
                <a:srgbClr val="FFFFFF"/>
              </a:solidFill>
              <a:effectLst/>
              <a:cs typeface="Arial"/>
            </a:endParaRPr>
          </a:p>
        </p:txBody>
      </p:sp>
    </p:spTree>
  </p:cSld>
  <p:clrMapOvr>
    <a:masterClrMapping/>
  </p:clrMapOvr>
  <p:transition spd="slow" advTm="8000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5844" name="WordArt 4"/>
          <p:cNvSpPr>
            <a:spLocks noChangeArrowheads="1" noChangeShapeType="1" noTextEdit="1"/>
          </p:cNvSpPr>
          <p:nvPr/>
        </p:nvSpPr>
        <p:spPr bwMode="auto">
          <a:xfrm>
            <a:off x="1835150" y="3500438"/>
            <a:ext cx="5688013" cy="639762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smtClean="0">
                <a:ln w="31750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solidFill>
                  <a:srgbClr val="FFFFFF"/>
                </a:solidFill>
                <a:effectLst/>
                <a:cs typeface="Arial"/>
              </a:rPr>
              <a:t> за внимание!</a:t>
            </a:r>
            <a:endParaRPr lang="ru-RU" sz="3600" kern="10">
              <a:ln w="3175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solidFill>
                <a:srgbClr val="FFFFFF"/>
              </a:solidFill>
              <a:effectLst/>
              <a:cs typeface="Arial"/>
            </a:endParaRPr>
          </a:p>
        </p:txBody>
      </p:sp>
      <p:pic>
        <p:nvPicPr>
          <p:cNvPr id="35848" name="Picture 8" descr="спасибки"/>
          <p:cNvPicPr>
            <a:picLocks noChangeAspect="1" noChangeArrowheads="1" noCrop="1"/>
          </p:cNvPicPr>
          <p:nvPr/>
        </p:nvPicPr>
        <p:blipFill>
          <a:blip r:embed="rId2">
            <a:lum bright="-30000" contrast="48000"/>
          </a:blip>
          <a:srcRect/>
          <a:stretch>
            <a:fillRect/>
          </a:stretch>
        </p:blipFill>
        <p:spPr bwMode="auto">
          <a:xfrm>
            <a:off x="395288" y="1773238"/>
            <a:ext cx="8172450" cy="14351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8000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1403350" y="260350"/>
            <a:ext cx="7345363" cy="671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/>
            <a:r>
              <a:rPr lang="ru-RU" b="1" i="1">
                <a:solidFill>
                  <a:schemeClr val="accent2"/>
                </a:solidFill>
              </a:rPr>
              <a:t> </a:t>
            </a:r>
          </a:p>
          <a:p>
            <a:pPr marL="742950" lvl="1" indent="-285750"/>
            <a:endParaRPr lang="ru-RU" sz="4000" b="1" i="1">
              <a:solidFill>
                <a:schemeClr val="accent2"/>
              </a:solidFill>
            </a:endParaRPr>
          </a:p>
          <a:p>
            <a:pPr marL="742950" lvl="1" indent="-285750"/>
            <a:endParaRPr lang="ru-RU" sz="4000" b="1" i="1">
              <a:solidFill>
                <a:schemeClr val="accent2"/>
              </a:solidFill>
            </a:endParaRPr>
          </a:p>
          <a:p>
            <a:pPr marL="742950" lvl="1" indent="-285750"/>
            <a:r>
              <a:rPr lang="ru-RU" b="1">
                <a:solidFill>
                  <a:srgbClr val="003300"/>
                </a:solidFill>
              </a:rPr>
              <a:t>- </a:t>
            </a:r>
            <a:r>
              <a:rPr lang="ru-RU" sz="2800" b="1">
                <a:solidFill>
                  <a:srgbClr val="003300"/>
                </a:solidFill>
              </a:rPr>
              <a:t>Развитие внимания у младшего школьника</a:t>
            </a:r>
          </a:p>
          <a:p>
            <a:pPr marL="742950" lvl="1" indent="-285750"/>
            <a:endParaRPr lang="ru-RU" sz="2800" b="1">
              <a:solidFill>
                <a:srgbClr val="003300"/>
              </a:solidFill>
            </a:endParaRPr>
          </a:p>
          <a:p>
            <a:pPr marL="742950" lvl="1" indent="-285750"/>
            <a:r>
              <a:rPr lang="ru-RU" sz="2800" b="1">
                <a:solidFill>
                  <a:srgbClr val="003300"/>
                </a:solidFill>
              </a:rPr>
              <a:t> - Выявление признаков  дефицита внимания</a:t>
            </a:r>
          </a:p>
          <a:p>
            <a:pPr marL="742950" lvl="1" indent="-285750"/>
            <a:endParaRPr lang="ru-RU" sz="2800" b="1">
              <a:solidFill>
                <a:srgbClr val="003300"/>
              </a:solidFill>
            </a:endParaRPr>
          </a:p>
          <a:p>
            <a:pPr marL="742950" lvl="1" indent="-285750"/>
            <a:r>
              <a:rPr lang="ru-RU" sz="2800" b="1">
                <a:solidFill>
                  <a:srgbClr val="003300"/>
                </a:solidFill>
              </a:rPr>
              <a:t> - Рекомендации учителя по развитию внимания у детей 6 – 8 лет</a:t>
            </a:r>
          </a:p>
          <a:p>
            <a:pPr marL="742950" lvl="1" indent="-285750"/>
            <a:endParaRPr lang="ru-RU" sz="2800" b="1">
              <a:solidFill>
                <a:srgbClr val="003300"/>
              </a:solidFill>
            </a:endParaRPr>
          </a:p>
          <a:p>
            <a:endParaRPr lang="ru-RU" sz="2800" b="1">
              <a:solidFill>
                <a:srgbClr val="003300"/>
              </a:solidFill>
            </a:endParaRPr>
          </a:p>
          <a:p>
            <a:endParaRPr lang="ru-RU" sz="2800" b="1">
              <a:solidFill>
                <a:srgbClr val="003300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sz="2800">
              <a:solidFill>
                <a:srgbClr val="003300"/>
              </a:solidFill>
              <a:latin typeface="Times New Roman" pitchFamily="18" charset="0"/>
            </a:endParaRPr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2195513" y="404813"/>
            <a:ext cx="63373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17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Вопросы собрания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1.Что такое внимание?</a:t>
            </a:r>
          </a:p>
          <a:p>
            <a:pPr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2.Виды внимания.</a:t>
            </a:r>
          </a:p>
          <a:p>
            <a:pPr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3 Свойства внимания.</a:t>
            </a:r>
          </a:p>
          <a:p>
            <a:pPr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4.Причины невнимательности.</a:t>
            </a:r>
          </a:p>
          <a:p>
            <a:pPr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5.Проявления синдромов дефицита  внимания.</a:t>
            </a:r>
          </a:p>
          <a:p>
            <a:pPr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6.Упражнения на развитие внимания.</a:t>
            </a:r>
          </a:p>
          <a:p>
            <a:endParaRPr lang="ru-RU" smtClean="0"/>
          </a:p>
        </p:txBody>
      </p:sp>
      <p:sp>
        <p:nvSpPr>
          <p:cNvPr id="34820" name="WordArt 4"/>
          <p:cNvSpPr>
            <a:spLocks noChangeArrowheads="1" noChangeShapeType="1" noTextEdit="1"/>
          </p:cNvSpPr>
          <p:nvPr/>
        </p:nvSpPr>
        <p:spPr bwMode="auto">
          <a:xfrm>
            <a:off x="1476375" y="404813"/>
            <a:ext cx="6985000" cy="796925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smtClean="0">
                <a:ln w="31750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solidFill>
                  <a:srgbClr val="FFFFFF"/>
                </a:solidFill>
                <a:effectLst/>
                <a:cs typeface="Arial"/>
              </a:rPr>
              <a:t>Развитие внимания</a:t>
            </a:r>
            <a:endParaRPr lang="ru-RU" sz="3600" kern="10">
              <a:ln w="3175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solidFill>
                <a:srgbClr val="FFFFFF"/>
              </a:solidFill>
              <a:effectLst/>
              <a:cs typeface="Arial"/>
            </a:endParaRPr>
          </a:p>
        </p:txBody>
      </p:sp>
    </p:spTree>
  </p:cSld>
  <p:clrMapOvr>
    <a:masterClrMapping/>
  </p:clrMapOvr>
  <p:transition spd="slow" advTm="8000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ru-RU" b="1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избирательная </a:t>
            </a:r>
          </a:p>
          <a:p>
            <a:pPr>
              <a:buFont typeface="Wingdings 2" pitchFamily="18" charset="2"/>
              <a:buNone/>
            </a:pPr>
            <a:endParaRPr lang="ru-RU" b="1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направленность </a:t>
            </a:r>
          </a:p>
          <a:p>
            <a:pPr>
              <a:buFont typeface="Wingdings 2" pitchFamily="18" charset="2"/>
              <a:buNone/>
            </a:pPr>
            <a:endParaRPr lang="ru-RU" b="1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восприятия</a:t>
            </a:r>
          </a:p>
          <a:p>
            <a:pPr>
              <a:buFont typeface="Wingdings 2" pitchFamily="18" charset="2"/>
              <a:buNone/>
            </a:pPr>
            <a:endParaRPr lang="ru-RU" b="1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b="1" smtClean="0">
                <a:latin typeface="Arial" pitchFamily="34" charset="0"/>
              </a:rPr>
              <a:t>на тот или иной объект.</a:t>
            </a:r>
            <a:r>
              <a:rPr lang="ru-RU" smtClean="0"/>
              <a:t> </a:t>
            </a:r>
          </a:p>
        </p:txBody>
      </p:sp>
      <p:sp>
        <p:nvSpPr>
          <p:cNvPr id="51204" name="WordArt 4"/>
          <p:cNvSpPr>
            <a:spLocks noChangeArrowheads="1" noChangeShapeType="1" noTextEdit="1"/>
          </p:cNvSpPr>
          <p:nvPr/>
        </p:nvSpPr>
        <p:spPr bwMode="auto">
          <a:xfrm>
            <a:off x="2987675" y="476250"/>
            <a:ext cx="3538538" cy="1143000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smtClean="0">
                <a:ln w="31750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solidFill>
                  <a:srgbClr val="FFFFFF"/>
                </a:solidFill>
                <a:effectLst/>
                <a:cs typeface="Arial"/>
              </a:rPr>
              <a:t>Внимание</a:t>
            </a:r>
            <a:endParaRPr lang="ru-RU" sz="3600" kern="10">
              <a:ln w="3175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solidFill>
                <a:srgbClr val="FFFFFF"/>
              </a:solidFill>
              <a:effectLst/>
              <a:cs typeface="Arial"/>
            </a:endParaRPr>
          </a:p>
        </p:txBody>
      </p:sp>
    </p:spTree>
  </p:cSld>
  <p:clrMapOvr>
    <a:masterClrMapping/>
  </p:clrMapOvr>
  <p:transition spd="slow" advTm="8000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smtClean="0">
              <a:latin typeface="Arial" pitchFamily="34" charset="0"/>
            </a:endParaRPr>
          </a:p>
          <a:p>
            <a:r>
              <a:rPr lang="ru-RU" b="1" smtClean="0">
                <a:latin typeface="Arial" pitchFamily="34" charset="0"/>
              </a:rPr>
              <a:t>Непроизвольное (пассивное)</a:t>
            </a:r>
          </a:p>
          <a:p>
            <a:pPr>
              <a:buFont typeface="Wingdings 2" pitchFamily="18" charset="2"/>
              <a:buNone/>
            </a:pPr>
            <a:endParaRPr lang="ru-RU" b="1" smtClean="0">
              <a:latin typeface="Arial" pitchFamily="34" charset="0"/>
            </a:endParaRPr>
          </a:p>
          <a:p>
            <a:r>
              <a:rPr lang="ru-RU" b="1" smtClean="0">
                <a:latin typeface="Arial" pitchFamily="34" charset="0"/>
              </a:rPr>
              <a:t>Произвольное</a:t>
            </a:r>
          </a:p>
          <a:p>
            <a:pPr>
              <a:buFont typeface="Wingdings 2" pitchFamily="18" charset="2"/>
              <a:buNone/>
            </a:pPr>
            <a:endParaRPr lang="ru-RU" b="1" smtClean="0">
              <a:latin typeface="Arial" pitchFamily="34" charset="0"/>
            </a:endParaRPr>
          </a:p>
          <a:p>
            <a:r>
              <a:rPr lang="ru-RU" b="1" smtClean="0">
                <a:latin typeface="Arial" pitchFamily="34" charset="0"/>
              </a:rPr>
              <a:t>Послепроизвольное</a:t>
            </a:r>
          </a:p>
          <a:p>
            <a:pPr>
              <a:buFont typeface="Wingdings 2" pitchFamily="18" charset="2"/>
              <a:buNone/>
            </a:pPr>
            <a:endParaRPr lang="ru-RU" b="1" smtClean="0">
              <a:latin typeface="Arial" pitchFamily="34" charset="0"/>
            </a:endParaRPr>
          </a:p>
          <a:p>
            <a:pPr>
              <a:buFont typeface="Wingdings 2" pitchFamily="18" charset="2"/>
              <a:buNone/>
            </a:pPr>
            <a:endParaRPr lang="ru-RU" smtClean="0"/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52228" name="WordArt 4"/>
          <p:cNvSpPr>
            <a:spLocks noChangeArrowheads="1" noChangeShapeType="1" noTextEdit="1"/>
          </p:cNvSpPr>
          <p:nvPr/>
        </p:nvSpPr>
        <p:spPr bwMode="auto">
          <a:xfrm>
            <a:off x="2484438" y="333375"/>
            <a:ext cx="4535487" cy="1143000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smtClean="0">
                <a:ln w="31750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solidFill>
                  <a:srgbClr val="FFFFFF"/>
                </a:solidFill>
                <a:effectLst/>
                <a:cs typeface="Arial"/>
              </a:rPr>
              <a:t>Виды внимания</a:t>
            </a:r>
            <a:endParaRPr lang="ru-RU" sz="3600" kern="10">
              <a:ln w="3175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solidFill>
                <a:srgbClr val="FFFFFF"/>
              </a:solidFill>
              <a:effectLst/>
              <a:cs typeface="Arial"/>
            </a:endParaRPr>
          </a:p>
        </p:txBody>
      </p:sp>
    </p:spTree>
  </p:cSld>
  <p:clrMapOvr>
    <a:masterClrMapping/>
  </p:clrMapOvr>
  <p:transition spd="slow" advTm="8000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smtClean="0">
                <a:latin typeface="Arial" pitchFamily="34" charset="0"/>
              </a:rPr>
              <a:t>Концентрация</a:t>
            </a:r>
          </a:p>
          <a:p>
            <a:pPr>
              <a:buFont typeface="Wingdings 2" pitchFamily="18" charset="2"/>
              <a:buNone/>
            </a:pPr>
            <a:endParaRPr lang="ru-RU" b="1" smtClean="0">
              <a:latin typeface="Arial" pitchFamily="34" charset="0"/>
            </a:endParaRPr>
          </a:p>
          <a:p>
            <a:r>
              <a:rPr lang="ru-RU" b="1" smtClean="0">
                <a:latin typeface="Arial" pitchFamily="34" charset="0"/>
              </a:rPr>
              <a:t>Объем</a:t>
            </a:r>
          </a:p>
          <a:p>
            <a:pPr>
              <a:buFont typeface="Wingdings 2" pitchFamily="18" charset="2"/>
              <a:buNone/>
            </a:pPr>
            <a:endParaRPr lang="ru-RU" b="1" smtClean="0">
              <a:latin typeface="Arial" pitchFamily="34" charset="0"/>
            </a:endParaRPr>
          </a:p>
          <a:p>
            <a:r>
              <a:rPr lang="ru-RU" b="1" smtClean="0">
                <a:latin typeface="Arial" pitchFamily="34" charset="0"/>
              </a:rPr>
              <a:t>Устойчивость</a:t>
            </a:r>
          </a:p>
          <a:p>
            <a:pPr>
              <a:buFont typeface="Wingdings 2" pitchFamily="18" charset="2"/>
              <a:buNone/>
            </a:pPr>
            <a:endParaRPr lang="ru-RU" b="1" smtClean="0">
              <a:latin typeface="Arial" pitchFamily="34" charset="0"/>
            </a:endParaRPr>
          </a:p>
          <a:p>
            <a:r>
              <a:rPr lang="ru-RU" b="1" smtClean="0">
                <a:latin typeface="Arial" pitchFamily="34" charset="0"/>
              </a:rPr>
              <a:t>Переключаемость</a:t>
            </a:r>
          </a:p>
          <a:p>
            <a:pPr>
              <a:buFont typeface="Wingdings 2" pitchFamily="18" charset="2"/>
              <a:buNone/>
            </a:pPr>
            <a:endParaRPr lang="ru-RU" b="1" smtClean="0">
              <a:latin typeface="Arial" pitchFamily="34" charset="0"/>
            </a:endParaRPr>
          </a:p>
          <a:p>
            <a:r>
              <a:rPr lang="ru-RU" b="1" smtClean="0">
                <a:latin typeface="Arial" pitchFamily="34" charset="0"/>
              </a:rPr>
              <a:t>Распределение</a:t>
            </a:r>
          </a:p>
          <a:p>
            <a:pPr>
              <a:buFont typeface="Wingdings 2" pitchFamily="18" charset="2"/>
              <a:buNone/>
            </a:pPr>
            <a:endParaRPr lang="ru-RU" b="1" smtClean="0">
              <a:latin typeface="Arial" pitchFamily="34" charset="0"/>
            </a:endParaRPr>
          </a:p>
        </p:txBody>
      </p:sp>
      <p:sp>
        <p:nvSpPr>
          <p:cNvPr id="53252" name="WordArt 4"/>
          <p:cNvSpPr>
            <a:spLocks noChangeArrowheads="1" noChangeShapeType="1" noTextEdit="1"/>
          </p:cNvSpPr>
          <p:nvPr/>
        </p:nvSpPr>
        <p:spPr bwMode="auto">
          <a:xfrm>
            <a:off x="1476375" y="333375"/>
            <a:ext cx="5699125" cy="1143000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smtClean="0">
                <a:ln w="31750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solidFill>
                  <a:srgbClr val="FFFFFF"/>
                </a:solidFill>
                <a:effectLst/>
                <a:cs typeface="Arial"/>
              </a:rPr>
              <a:t>Свойства  внимания</a:t>
            </a:r>
            <a:endParaRPr lang="ru-RU" sz="3600" kern="10">
              <a:ln w="3175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solidFill>
                <a:srgbClr val="FFFFFF"/>
              </a:solidFill>
              <a:effectLst/>
              <a:cs typeface="Arial"/>
            </a:endParaRPr>
          </a:p>
        </p:txBody>
      </p:sp>
    </p:spTree>
  </p:cSld>
  <p:clrMapOvr>
    <a:masterClrMapping/>
  </p:clrMapOvr>
  <p:transition spd="slow" advTm="8000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xfrm>
            <a:off x="457200" y="404813"/>
            <a:ext cx="8229600" cy="59039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1. Часто наблюдаются беспокойные движения в кистях и стопах. Сидя на стуле, ребенок корчится, извивается. </a:t>
            </a:r>
          </a:p>
          <a:p>
            <a:pPr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2. Не может спокойно сидеть на месте, когда это требуется. </a:t>
            </a:r>
          </a:p>
          <a:p>
            <a:pPr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3. Легко отвлекается на посторонние стимулы.</a:t>
            </a:r>
          </a:p>
          <a:p>
            <a:pPr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 4. С трудом дожидается своей очереди во время игр и в различных ситуациях в коллективе (занятия в школе, экскурсии и т. д.)</a:t>
            </a:r>
          </a:p>
          <a:p>
            <a:pPr>
              <a:lnSpc>
                <a:spcPct val="90000"/>
              </a:lnSpc>
            </a:pPr>
            <a:r>
              <a:rPr lang="ru-RU" b="1" smtClean="0">
                <a:latin typeface="Arial" pitchFamily="34" charset="0"/>
              </a:rPr>
              <a:t>5. На вопросы часто отвечает, не задумываясь, не выслушав их до конца. 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ru-RU" b="1" smtClean="0">
              <a:latin typeface="Arial" pitchFamily="34" charset="0"/>
            </a:endParaRPr>
          </a:p>
          <a:p>
            <a:pPr>
              <a:lnSpc>
                <a:spcPct val="90000"/>
              </a:lnSpc>
            </a:pPr>
            <a:endParaRPr lang="ru-RU" smtClean="0"/>
          </a:p>
        </p:txBody>
      </p:sp>
    </p:spTree>
  </p:cSld>
  <p:clrMapOvr>
    <a:masterClrMapping/>
  </p:clrMapOvr>
  <p:transition spd="slow" advTm="8000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457200" y="476250"/>
            <a:ext cx="8229600" cy="5832475"/>
          </a:xfrm>
        </p:spPr>
        <p:txBody>
          <a:bodyPr/>
          <a:lstStyle/>
          <a:p>
            <a:r>
              <a:rPr lang="ru-RU" b="1" smtClean="0">
                <a:latin typeface="Arial" pitchFamily="34" charset="0"/>
              </a:rPr>
              <a:t>6. При выполнении предложенных заданий испытывает сложности (не связанные с негативным поведением или недостаточностью понимания). </a:t>
            </a:r>
          </a:p>
          <a:p>
            <a:r>
              <a:rPr lang="ru-RU" b="1" smtClean="0">
                <a:latin typeface="Arial" pitchFamily="34" charset="0"/>
              </a:rPr>
              <a:t>7. С трудом сохраняет внимание при выполнении заданий или во время игр.</a:t>
            </a:r>
          </a:p>
          <a:p>
            <a:r>
              <a:rPr lang="ru-RU" b="1" smtClean="0">
                <a:latin typeface="Arial" pitchFamily="34" charset="0"/>
              </a:rPr>
              <a:t>8. Часто переходит от одного незавершенного действия к другому. </a:t>
            </a:r>
          </a:p>
          <a:p>
            <a:r>
              <a:rPr lang="ru-RU" b="1" smtClean="0">
                <a:latin typeface="Arial" pitchFamily="34" charset="0"/>
              </a:rPr>
              <a:t>9. Не может играть тихо, спокойно. </a:t>
            </a:r>
          </a:p>
          <a:p>
            <a:r>
              <a:rPr lang="ru-RU" b="1" smtClean="0">
                <a:latin typeface="Arial" pitchFamily="34" charset="0"/>
              </a:rPr>
              <a:t>10. Болтливый. </a:t>
            </a:r>
            <a:endParaRPr lang="ru-RU" smtClean="0"/>
          </a:p>
        </p:txBody>
      </p:sp>
    </p:spTree>
  </p:cSld>
  <p:clrMapOvr>
    <a:masterClrMapping/>
  </p:clrMapOvr>
  <p:transition spd="slow" advTm="8000"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244</TotalTime>
  <Words>522</Words>
  <Application>Microsoft Office PowerPoint</Application>
  <PresentationFormat>Экран (4:3)</PresentationFormat>
  <Paragraphs>141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Найди и выпиши названия цветов</vt:lpstr>
      <vt:lpstr>Проверь себя</vt:lpstr>
      <vt:lpstr>Точная копия</vt:lpstr>
      <vt:lpstr>Найди ошибки в предложениях</vt:lpstr>
      <vt:lpstr>Вставь пропущенные буквы</vt:lpstr>
      <vt:lpstr>Расшифруй слово</vt:lpstr>
      <vt:lpstr>Прочитай слова, написанные наоборот</vt:lpstr>
      <vt:lpstr>Проверь себя</vt:lpstr>
      <vt:lpstr>Презентация PowerPoint</vt:lpstr>
      <vt:lpstr>Презентация PowerPoint</vt:lpstr>
    </vt:vector>
  </TitlesOfParts>
  <Company>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Толерантность – путь к культуре мира</dc:title>
  <dc:creator>1</dc:creator>
  <cp:lastModifiedBy>Никитос</cp:lastModifiedBy>
  <cp:revision>24</cp:revision>
  <dcterms:created xsi:type="dcterms:W3CDTF">2009-10-14T17:20:50Z</dcterms:created>
  <dcterms:modified xsi:type="dcterms:W3CDTF">2024-11-28T19:50:15Z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0008007c090000000000010243100207f6000400038000</vt:lpwstr>
  </property>
</Properties>
</file>