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61" r:id="rId5"/>
    <p:sldId id="277" r:id="rId6"/>
    <p:sldId id="263" r:id="rId7"/>
    <p:sldId id="268" r:id="rId8"/>
    <p:sldId id="262" r:id="rId9"/>
    <p:sldId id="264" r:id="rId10"/>
    <p:sldId id="266" r:id="rId11"/>
    <p:sldId id="267" r:id="rId12"/>
    <p:sldId id="278" r:id="rId13"/>
    <p:sldId id="279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507C1"/>
    <a:srgbClr val="0000CC"/>
    <a:srgbClr val="800080"/>
    <a:srgbClr val="079703"/>
    <a:srgbClr val="09C404"/>
    <a:srgbClr val="FF3300"/>
    <a:srgbClr val="9900CC"/>
    <a:srgbClr val="F8F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195" autoAdjust="0"/>
    <p:restoredTop sz="98430" autoAdjust="0"/>
  </p:normalViewPr>
  <p:slideViewPr>
    <p:cSldViewPr>
      <p:cViewPr>
        <p:scale>
          <a:sx n="75" d="100"/>
          <a:sy n="75" d="100"/>
        </p:scale>
        <p:origin x="-6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942F-AFEF-481B-ACC2-83AF24997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F6AC-D8A3-4DAB-B3A8-9A48EC126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4108-2F3A-4C6C-ACC1-6957A9885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A4E2-DD69-4483-9573-3E274156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276B-6A77-4951-889E-71326ACB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6862-9088-480F-BC3C-C7ECD4CED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2954-E395-452B-8DC1-B8556117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D851-0BB7-4E4B-8BC3-FD745707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A341-10AF-4A27-8D27-8BCE5401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BF01-9141-4BCA-B84B-21D342F2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471E-F9E8-468A-972D-0F51C197A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2C84-F14E-42A1-B92E-04F39C73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E4BAAB86-D1C0-45AE-83BE-5AD7CC3A9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6" grpId="2"/>
      <p:bldP spid="10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gif"/><Relationship Id="rId7" Type="http://schemas.openxmlformats.org/officeDocument/2006/relationships/image" Target="../media/image2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3zi.zspzuromin.superhost.pl/arkastrona/111.gif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5.xml"/><Relationship Id="rId2" Type="http://schemas.openxmlformats.org/officeDocument/2006/relationships/slide" Target="slide3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mg-fotki.yandex.ru/get/4714/136404752.c/0_61bb1_fede386c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/>
          <p:cNvSpPr>
            <a:spLocks noChangeArrowheads="1" noChangeShapeType="1" noTextEdit="1"/>
          </p:cNvSpPr>
          <p:nvPr/>
        </p:nvSpPr>
        <p:spPr bwMode="auto">
          <a:xfrm rot="-998191">
            <a:off x="2411413" y="476250"/>
            <a:ext cx="411162" cy="124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</a:t>
            </a:r>
          </a:p>
        </p:txBody>
      </p:sp>
      <p:sp>
        <p:nvSpPr>
          <p:cNvPr id="2051" name="WordArt 16"/>
          <p:cNvSpPr>
            <a:spLocks noChangeArrowheads="1" noChangeShapeType="1" noTextEdit="1"/>
          </p:cNvSpPr>
          <p:nvPr/>
        </p:nvSpPr>
        <p:spPr bwMode="auto">
          <a:xfrm rot="576578">
            <a:off x="3132138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Е</a:t>
            </a:r>
          </a:p>
        </p:txBody>
      </p:sp>
      <p:sp>
        <p:nvSpPr>
          <p:cNvPr id="2052" name="WordArt 17"/>
          <p:cNvSpPr>
            <a:spLocks noChangeArrowheads="1" noChangeShapeType="1" noTextEdit="1"/>
          </p:cNvSpPr>
          <p:nvPr/>
        </p:nvSpPr>
        <p:spPr bwMode="auto">
          <a:xfrm>
            <a:off x="3708400" y="908050"/>
            <a:ext cx="431800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С</a:t>
            </a:r>
          </a:p>
        </p:txBody>
      </p:sp>
      <p:sp>
        <p:nvSpPr>
          <p:cNvPr id="2053" name="WordArt 18"/>
          <p:cNvSpPr>
            <a:spLocks noChangeArrowheads="1" noChangeShapeType="1" noTextEdit="1"/>
          </p:cNvSpPr>
          <p:nvPr/>
        </p:nvSpPr>
        <p:spPr bwMode="auto">
          <a:xfrm rot="-434957">
            <a:off x="4356100" y="908050"/>
            <a:ext cx="411163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31EF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Е</a:t>
            </a:r>
          </a:p>
        </p:txBody>
      </p:sp>
      <p:sp>
        <p:nvSpPr>
          <p:cNvPr id="2054" name="WordArt 19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8F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Л</a:t>
            </a:r>
          </a:p>
        </p:txBody>
      </p:sp>
      <p:sp>
        <p:nvSpPr>
          <p:cNvPr id="2055" name="WordArt 20"/>
          <p:cNvSpPr>
            <a:spLocks noChangeArrowheads="1" noChangeShapeType="1" noTextEdit="1"/>
          </p:cNvSpPr>
          <p:nvPr/>
        </p:nvSpPr>
        <p:spPr bwMode="auto">
          <a:xfrm rot="233762">
            <a:off x="5580063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А</a:t>
            </a:r>
          </a:p>
        </p:txBody>
      </p:sp>
      <p:sp>
        <p:nvSpPr>
          <p:cNvPr id="2056" name="WordArt 21"/>
          <p:cNvSpPr>
            <a:spLocks noChangeArrowheads="1" noChangeShapeType="1" noTextEdit="1"/>
          </p:cNvSpPr>
          <p:nvPr/>
        </p:nvSpPr>
        <p:spPr bwMode="auto">
          <a:xfrm>
            <a:off x="6227763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Я</a:t>
            </a:r>
          </a:p>
        </p:txBody>
      </p:sp>
      <p:sp>
        <p:nvSpPr>
          <p:cNvPr id="2057" name="WordArt 28"/>
          <p:cNvSpPr>
            <a:spLocks noChangeArrowheads="1" noChangeShapeType="1" noTextEdit="1"/>
          </p:cNvSpPr>
          <p:nvPr/>
        </p:nvSpPr>
        <p:spPr bwMode="auto">
          <a:xfrm>
            <a:off x="1908175" y="1843088"/>
            <a:ext cx="511333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математика</a:t>
            </a:r>
          </a:p>
        </p:txBody>
      </p:sp>
      <p:pic>
        <p:nvPicPr>
          <p:cNvPr id="2058" name="Picture 90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221163"/>
            <a:ext cx="7731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5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708275"/>
            <a:ext cx="769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6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373688"/>
            <a:ext cx="7699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7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068638"/>
            <a:ext cx="7731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98" descr="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636838"/>
            <a:ext cx="11128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9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2781300"/>
            <a:ext cx="773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00" descr="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3573463"/>
            <a:ext cx="4905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01" descr="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5445125"/>
            <a:ext cx="7715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02" descr="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313" y="5157788"/>
            <a:ext cx="111283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08" descr="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5084763"/>
            <a:ext cx="733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13" descr="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87675" y="3141663"/>
            <a:ext cx="38163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Rectangle 11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39750" y="260350"/>
            <a:ext cx="8162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Посчитай, сколько раз 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этот фрагмент повторяется в таблице. 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Ищи его по всем направлениям.</a:t>
            </a:r>
          </a:p>
        </p:txBody>
      </p:sp>
      <p:graphicFrame>
        <p:nvGraphicFramePr>
          <p:cNvPr id="20523" name="Group 43"/>
          <p:cNvGraphicFramePr>
            <a:graphicFrameLocks noGrp="1"/>
          </p:cNvGraphicFramePr>
          <p:nvPr>
            <p:ph type="tbl" idx="4294967295"/>
          </p:nvPr>
        </p:nvGraphicFramePr>
        <p:xfrm>
          <a:off x="1206500" y="1892300"/>
          <a:ext cx="4724400" cy="4525963"/>
        </p:xfrm>
        <a:graphic>
          <a:graphicData uri="http://schemas.openxmlformats.org/drawingml/2006/table">
            <a:tbl>
              <a:tblPr/>
              <a:tblGrid>
                <a:gridCol w="944563"/>
                <a:gridCol w="944562"/>
                <a:gridCol w="946150"/>
                <a:gridCol w="944563"/>
                <a:gridCol w="944562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9" name="Group 59"/>
          <p:cNvGraphicFramePr>
            <a:graphicFrameLocks noGrp="1"/>
          </p:cNvGraphicFramePr>
          <p:nvPr>
            <p:ph type="tbl" idx="4294967295"/>
          </p:nvPr>
        </p:nvGraphicFramePr>
        <p:xfrm>
          <a:off x="7302500" y="1892300"/>
          <a:ext cx="990600" cy="4525963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1" name="Picture 61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7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5" name="Picture 65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5895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6" name="Picture 66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891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7" name="Picture 67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4724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8" name="Picture 68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9241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9" name="Picture 69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893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0" name="Picture 70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8" y="55895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1" name="Picture 71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2" name="Picture 72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3" name="Picture 73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475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4" name="Picture 74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50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5" name="Picture 75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400" y="55165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6" name="Picture 76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63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7" name="Picture 77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8" name="Picture 78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5589588"/>
            <a:ext cx="8382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9" name="Picture 79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850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0" name="Picture 80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163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1" name="Picture 81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3963" y="19161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3" name="Picture 83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4" name="Picture 84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5" name="Picture 85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5075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6" name="Picture 86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7538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7" name="Picture 87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7613" y="19891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8" name="Picture 88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516563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9" name="Picture 89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9475" y="3789363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0" name="Picture 90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9475" y="5589588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1" name="Picture 91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652963"/>
            <a:ext cx="8651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2" name="Picture 92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7538" y="1989138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3" name="Picture 93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9475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4" name="Picture 94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338" y="19891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7" name="WordArt 97"/>
          <p:cNvSpPr>
            <a:spLocks noChangeArrowheads="1" noChangeShapeType="1" noTextEdit="1"/>
          </p:cNvSpPr>
          <p:nvPr/>
        </p:nvSpPr>
        <p:spPr bwMode="auto">
          <a:xfrm>
            <a:off x="6372225" y="2049463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0578" name="WordArt 98"/>
          <p:cNvSpPr>
            <a:spLocks noChangeArrowheads="1" noChangeShapeType="1" noTextEdit="1"/>
          </p:cNvSpPr>
          <p:nvPr/>
        </p:nvSpPr>
        <p:spPr bwMode="auto">
          <a:xfrm>
            <a:off x="6372225" y="2986088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0579" name="WordArt 99"/>
          <p:cNvSpPr>
            <a:spLocks noChangeArrowheads="1" noChangeShapeType="1" noTextEdit="1"/>
          </p:cNvSpPr>
          <p:nvPr/>
        </p:nvSpPr>
        <p:spPr bwMode="auto">
          <a:xfrm>
            <a:off x="6372225" y="3921125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0580" name="WordArt 100"/>
          <p:cNvSpPr>
            <a:spLocks noChangeArrowheads="1" noChangeShapeType="1" noTextEdit="1"/>
          </p:cNvSpPr>
          <p:nvPr/>
        </p:nvSpPr>
        <p:spPr bwMode="auto">
          <a:xfrm>
            <a:off x="6372225" y="4797425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0581" name="WordArt 101"/>
          <p:cNvSpPr>
            <a:spLocks noChangeArrowheads="1" noChangeShapeType="1" noTextEdit="1"/>
          </p:cNvSpPr>
          <p:nvPr/>
        </p:nvSpPr>
        <p:spPr bwMode="auto">
          <a:xfrm>
            <a:off x="6372225" y="5721350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pic>
        <p:nvPicPr>
          <p:cNvPr id="25741" name="Picture 141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060575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2" name="Picture 142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5563" y="2997200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3" name="Picture 143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3933825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4" name="Picture 144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797425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5" name="Picture 145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5734050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9" name="Rectangle 148"/>
          <p:cNvSpPr>
            <a:spLocks noChangeArrowheads="1"/>
          </p:cNvSpPr>
          <p:nvPr/>
        </p:nvSpPr>
        <p:spPr bwMode="auto">
          <a:xfrm>
            <a:off x="8101013" y="6453188"/>
            <a:ext cx="1042987" cy="404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1360" name="Rectangle 1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19925" y="6453188"/>
            <a:ext cx="1116013" cy="4048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00"/>
                            </p:stCondLst>
                            <p:childTnLst>
                              <p:par>
                                <p:cTn id="1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5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5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10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10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10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10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0577" grpId="0" animBg="1"/>
      <p:bldP spid="20578" grpId="0" animBg="1"/>
      <p:bldP spid="20579" grpId="0" animBg="1"/>
      <p:bldP spid="20580" grpId="0" animBg="1"/>
      <p:bldP spid="205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755650" y="434975"/>
            <a:ext cx="7777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Из нарисованных фигур выбери ту, которую нужно поставить на свободное место.</a:t>
            </a:r>
          </a:p>
        </p:txBody>
      </p:sp>
      <p:graphicFrame>
        <p:nvGraphicFramePr>
          <p:cNvPr id="27738" name="Group 90"/>
          <p:cNvGraphicFramePr>
            <a:graphicFrameLocks noGrp="1"/>
          </p:cNvGraphicFramePr>
          <p:nvPr>
            <p:ph/>
          </p:nvPr>
        </p:nvGraphicFramePr>
        <p:xfrm>
          <a:off x="2268538" y="2205038"/>
          <a:ext cx="5040312" cy="3455987"/>
        </p:xfrm>
        <a:graphic>
          <a:graphicData uri="http://schemas.openxmlformats.org/drawingml/2006/table">
            <a:tbl>
              <a:tblPr/>
              <a:tblGrid>
                <a:gridCol w="1679575"/>
                <a:gridCol w="1681162"/>
                <a:gridCol w="1679575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40" name="Oval 92"/>
          <p:cNvSpPr>
            <a:spLocks noChangeArrowheads="1"/>
          </p:cNvSpPr>
          <p:nvPr/>
        </p:nvSpPr>
        <p:spPr bwMode="auto">
          <a:xfrm>
            <a:off x="2763838" y="24209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4" name="Rectangle 96"/>
          <p:cNvSpPr>
            <a:spLocks noChangeArrowheads="1"/>
          </p:cNvSpPr>
          <p:nvPr/>
        </p:nvSpPr>
        <p:spPr bwMode="auto">
          <a:xfrm>
            <a:off x="6223000" y="2492375"/>
            <a:ext cx="649288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5" name="AutoShape 97"/>
          <p:cNvSpPr>
            <a:spLocks noChangeArrowheads="1"/>
          </p:cNvSpPr>
          <p:nvPr/>
        </p:nvSpPr>
        <p:spPr bwMode="auto">
          <a:xfrm>
            <a:off x="4421188" y="2420938"/>
            <a:ext cx="863600" cy="792162"/>
          </a:xfrm>
          <a:prstGeom prst="rtTriangl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6" name="AutoShape 98"/>
          <p:cNvSpPr>
            <a:spLocks noChangeArrowheads="1"/>
          </p:cNvSpPr>
          <p:nvPr/>
        </p:nvSpPr>
        <p:spPr bwMode="auto">
          <a:xfrm>
            <a:off x="2771775" y="3500438"/>
            <a:ext cx="863600" cy="79216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4498975" y="3573463"/>
            <a:ext cx="649288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8" name="Oval 100"/>
          <p:cNvSpPr>
            <a:spLocks noChangeArrowheads="1"/>
          </p:cNvSpPr>
          <p:nvPr/>
        </p:nvSpPr>
        <p:spPr bwMode="auto">
          <a:xfrm>
            <a:off x="6151563" y="3573463"/>
            <a:ext cx="792162" cy="720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9" name="Oval 101"/>
          <p:cNvSpPr>
            <a:spLocks noChangeArrowheads="1"/>
          </p:cNvSpPr>
          <p:nvPr/>
        </p:nvSpPr>
        <p:spPr bwMode="auto">
          <a:xfrm>
            <a:off x="4425950" y="4724400"/>
            <a:ext cx="792163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0" name="AutoShape 102"/>
          <p:cNvSpPr>
            <a:spLocks noChangeArrowheads="1"/>
          </p:cNvSpPr>
          <p:nvPr/>
        </p:nvSpPr>
        <p:spPr bwMode="auto">
          <a:xfrm>
            <a:off x="6224588" y="4652963"/>
            <a:ext cx="863600" cy="792162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1" name="Rectangle 103"/>
          <p:cNvSpPr>
            <a:spLocks noChangeArrowheads="1"/>
          </p:cNvSpPr>
          <p:nvPr/>
        </p:nvSpPr>
        <p:spPr bwMode="auto">
          <a:xfrm>
            <a:off x="755650" y="2060575"/>
            <a:ext cx="649288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2" name="AutoShape 104"/>
          <p:cNvSpPr>
            <a:spLocks noChangeArrowheads="1"/>
          </p:cNvSpPr>
          <p:nvPr/>
        </p:nvSpPr>
        <p:spPr bwMode="auto">
          <a:xfrm>
            <a:off x="827088" y="3068638"/>
            <a:ext cx="863600" cy="792162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3" name="Oval 105"/>
          <p:cNvSpPr>
            <a:spLocks noChangeArrowheads="1"/>
          </p:cNvSpPr>
          <p:nvPr/>
        </p:nvSpPr>
        <p:spPr bwMode="auto">
          <a:xfrm>
            <a:off x="755650" y="4508500"/>
            <a:ext cx="792163" cy="720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4" name="Rectangle 106"/>
          <p:cNvSpPr>
            <a:spLocks noChangeArrowheads="1"/>
          </p:cNvSpPr>
          <p:nvPr/>
        </p:nvSpPr>
        <p:spPr bwMode="auto">
          <a:xfrm>
            <a:off x="827088" y="5589588"/>
            <a:ext cx="649287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1" name="Rectangle 109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2322" name="Rectangle 110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2323" name="Rectangle 1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7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7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7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04699 C 0.09375 0.20324 0.1585 0.35972 0.19236 0.41875 C 0.22621 0.47777 0.21909 0.403 0.23229 0.40115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27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9" grpId="0"/>
      <p:bldP spid="27740" grpId="0" animBg="1"/>
      <p:bldP spid="27744" grpId="0" animBg="1"/>
      <p:bldP spid="27745" grpId="0" animBg="1"/>
      <p:bldP spid="27746" grpId="0" animBg="1"/>
      <p:bldP spid="27747" grpId="0" animBg="1"/>
      <p:bldP spid="27748" grpId="0" animBg="1"/>
      <p:bldP spid="27749" grpId="0" animBg="1"/>
      <p:bldP spid="27750" grpId="0" animBg="1"/>
      <p:bldP spid="27751" grpId="0" animBg="1"/>
      <p:bldP spid="27751" grpId="1" animBg="1"/>
      <p:bldP spid="27752" grpId="0" animBg="1"/>
      <p:bldP spid="27753" grpId="0" animBg="1"/>
      <p:bldP spid="277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Из </a:t>
            </a:r>
            <a:r>
              <a:rPr lang="en-US" sz="3200">
                <a:solidFill>
                  <a:srgbClr val="0000CC"/>
                </a:solidFill>
              </a:rPr>
              <a:t>6 </a:t>
            </a:r>
            <a:r>
              <a:rPr lang="ru-RU" sz="3200">
                <a:solidFill>
                  <a:srgbClr val="0000CC"/>
                </a:solidFill>
              </a:rPr>
              <a:t>нарисованных фигур справа выбери ту, которую нужно поставить на свободное место.</a:t>
            </a:r>
          </a:p>
        </p:txBody>
      </p:sp>
      <p:graphicFrame>
        <p:nvGraphicFramePr>
          <p:cNvPr id="48133" name="Group 5"/>
          <p:cNvGraphicFramePr>
            <a:graphicFrameLocks noGrp="1"/>
          </p:cNvGraphicFramePr>
          <p:nvPr>
            <p:ph sz="half" idx="1"/>
          </p:nvPr>
        </p:nvGraphicFramePr>
        <p:xfrm>
          <a:off x="684213" y="2205038"/>
          <a:ext cx="5040312" cy="4032250"/>
        </p:xfrm>
        <a:graphic>
          <a:graphicData uri="http://schemas.openxmlformats.org/drawingml/2006/table">
            <a:tbl>
              <a:tblPr/>
              <a:tblGrid>
                <a:gridCol w="1679575"/>
                <a:gridCol w="1681162"/>
                <a:gridCol w="1679575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66" name="Group 38"/>
          <p:cNvGraphicFramePr>
            <a:graphicFrameLocks noGrp="1"/>
          </p:cNvGraphicFramePr>
          <p:nvPr>
            <p:ph sz="half" idx="2"/>
          </p:nvPr>
        </p:nvGraphicFramePr>
        <p:xfrm>
          <a:off x="6084888" y="2205038"/>
          <a:ext cx="2601912" cy="4032250"/>
        </p:xfrm>
        <a:graphic>
          <a:graphicData uri="http://schemas.openxmlformats.org/drawingml/2006/table">
            <a:tbl>
              <a:tblPr/>
              <a:tblGrid>
                <a:gridCol w="1301750"/>
                <a:gridCol w="1300162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83"/>
          <p:cNvGrpSpPr>
            <a:grpSpLocks/>
          </p:cNvGrpSpPr>
          <p:nvPr/>
        </p:nvGrpSpPr>
        <p:grpSpPr bwMode="auto">
          <a:xfrm>
            <a:off x="1116013" y="2420938"/>
            <a:ext cx="865187" cy="914400"/>
            <a:chOff x="703" y="1525"/>
            <a:chExt cx="545" cy="576"/>
          </a:xfrm>
        </p:grpSpPr>
        <p:sp>
          <p:nvSpPr>
            <p:cNvPr id="13467" name="Line 96"/>
            <p:cNvSpPr>
              <a:spLocks noChangeShapeType="1"/>
            </p:cNvSpPr>
            <p:nvPr/>
          </p:nvSpPr>
          <p:spPr bwMode="auto">
            <a:xfrm flipH="1">
              <a:off x="703" y="1525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68" name="Group 78"/>
            <p:cNvGrpSpPr>
              <a:grpSpLocks/>
            </p:cNvGrpSpPr>
            <p:nvPr/>
          </p:nvGrpSpPr>
          <p:grpSpPr bwMode="auto">
            <a:xfrm>
              <a:off x="703" y="1570"/>
              <a:ext cx="545" cy="499"/>
              <a:chOff x="703" y="1616"/>
              <a:chExt cx="545" cy="499"/>
            </a:xfrm>
          </p:grpSpPr>
          <p:sp>
            <p:nvSpPr>
              <p:cNvPr id="13470" name="Line 72"/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1" name="Line 73"/>
              <p:cNvSpPr>
                <a:spLocks noChangeShapeType="1"/>
              </p:cNvSpPr>
              <p:nvPr/>
            </p:nvSpPr>
            <p:spPr bwMode="auto">
              <a:xfrm flipH="1">
                <a:off x="704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2" name="Line 74"/>
              <p:cNvSpPr>
                <a:spLocks noChangeShapeType="1"/>
              </p:cNvSpPr>
              <p:nvPr/>
            </p:nvSpPr>
            <p:spPr bwMode="auto">
              <a:xfrm>
                <a:off x="1248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69" name="Text Box 112"/>
            <p:cNvSpPr txBox="1">
              <a:spLocks noChangeArrowheads="1"/>
            </p:cNvSpPr>
            <p:nvPr/>
          </p:nvSpPr>
          <p:spPr bwMode="auto">
            <a:xfrm>
              <a:off x="793" y="1525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4" name="Group 181"/>
          <p:cNvGrpSpPr>
            <a:grpSpLocks/>
          </p:cNvGrpSpPr>
          <p:nvPr/>
        </p:nvGrpSpPr>
        <p:grpSpPr bwMode="auto">
          <a:xfrm>
            <a:off x="2698750" y="2471738"/>
            <a:ext cx="1008063" cy="792162"/>
            <a:chOff x="1701" y="1570"/>
            <a:chExt cx="635" cy="499"/>
          </a:xfrm>
        </p:grpSpPr>
        <p:grpSp>
          <p:nvGrpSpPr>
            <p:cNvPr id="13459" name="Group 125"/>
            <p:cNvGrpSpPr>
              <a:grpSpLocks/>
            </p:cNvGrpSpPr>
            <p:nvPr/>
          </p:nvGrpSpPr>
          <p:grpSpPr bwMode="auto">
            <a:xfrm>
              <a:off x="1701" y="1570"/>
              <a:ext cx="544" cy="499"/>
              <a:chOff x="1701" y="1570"/>
              <a:chExt cx="544" cy="499"/>
            </a:xfrm>
          </p:grpSpPr>
          <p:grpSp>
            <p:nvGrpSpPr>
              <p:cNvPr id="13463" name="Group 85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465" name="Line 64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66" name="Line 65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464" name="Line 66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60" name="Line 97"/>
            <p:cNvSpPr>
              <a:spLocks noChangeShapeType="1"/>
            </p:cNvSpPr>
            <p:nvPr/>
          </p:nvSpPr>
          <p:spPr bwMode="auto">
            <a:xfrm>
              <a:off x="2290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1" name="Line 98"/>
            <p:cNvSpPr>
              <a:spLocks noChangeShapeType="1"/>
            </p:cNvSpPr>
            <p:nvPr/>
          </p:nvSpPr>
          <p:spPr bwMode="auto">
            <a:xfrm>
              <a:off x="2336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2" name="AutoShape 113"/>
            <p:cNvSpPr>
              <a:spLocks noChangeArrowheads="1"/>
            </p:cNvSpPr>
            <p:nvPr/>
          </p:nvSpPr>
          <p:spPr bwMode="auto">
            <a:xfrm rot="-8229243">
              <a:off x="1791" y="1661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4284663" y="2471738"/>
            <a:ext cx="1077912" cy="792162"/>
            <a:chOff x="2700" y="1570"/>
            <a:chExt cx="679" cy="499"/>
          </a:xfrm>
        </p:grpSpPr>
        <p:grpSp>
          <p:nvGrpSpPr>
            <p:cNvPr id="13451" name="Group 48"/>
            <p:cNvGrpSpPr>
              <a:grpSpLocks/>
            </p:cNvGrpSpPr>
            <p:nvPr/>
          </p:nvGrpSpPr>
          <p:grpSpPr bwMode="auto">
            <a:xfrm>
              <a:off x="2835" y="1570"/>
              <a:ext cx="544" cy="499"/>
              <a:chOff x="748" y="1525"/>
              <a:chExt cx="544" cy="499"/>
            </a:xfrm>
          </p:grpSpPr>
          <p:sp>
            <p:nvSpPr>
              <p:cNvPr id="13456" name="Line 42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7" name="Line 43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8" name="Line 44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52" name="Line 99"/>
            <p:cNvSpPr>
              <a:spLocks noChangeShapeType="1"/>
            </p:cNvSpPr>
            <p:nvPr/>
          </p:nvSpPr>
          <p:spPr bwMode="auto">
            <a:xfrm>
              <a:off x="2700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3" name="Line 100"/>
            <p:cNvSpPr>
              <a:spLocks noChangeShapeType="1"/>
            </p:cNvSpPr>
            <p:nvPr/>
          </p:nvSpPr>
          <p:spPr bwMode="auto">
            <a:xfrm>
              <a:off x="2745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4" name="Line 101"/>
            <p:cNvSpPr>
              <a:spLocks noChangeShapeType="1"/>
            </p:cNvSpPr>
            <p:nvPr/>
          </p:nvSpPr>
          <p:spPr bwMode="auto">
            <a:xfrm>
              <a:off x="2790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5" name="Oval 114"/>
            <p:cNvSpPr>
              <a:spLocks noChangeArrowheads="1"/>
            </p:cNvSpPr>
            <p:nvPr/>
          </p:nvSpPr>
          <p:spPr bwMode="auto">
            <a:xfrm>
              <a:off x="2926" y="1706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1042988" y="3789363"/>
            <a:ext cx="1009650" cy="792162"/>
            <a:chOff x="747" y="2387"/>
            <a:chExt cx="636" cy="499"/>
          </a:xfrm>
        </p:grpSpPr>
        <p:grpSp>
          <p:nvGrpSpPr>
            <p:cNvPr id="13444" name="Group 89"/>
            <p:cNvGrpSpPr>
              <a:grpSpLocks/>
            </p:cNvGrpSpPr>
            <p:nvPr/>
          </p:nvGrpSpPr>
          <p:grpSpPr bwMode="auto">
            <a:xfrm>
              <a:off x="747" y="2387"/>
              <a:ext cx="544" cy="499"/>
              <a:chOff x="748" y="2387"/>
              <a:chExt cx="544" cy="499"/>
            </a:xfrm>
          </p:grpSpPr>
          <p:sp>
            <p:nvSpPr>
              <p:cNvPr id="13448" name="Line 61"/>
              <p:cNvSpPr>
                <a:spLocks noChangeShapeType="1"/>
              </p:cNvSpPr>
              <p:nvPr/>
            </p:nvSpPr>
            <p:spPr bwMode="auto">
              <a:xfrm>
                <a:off x="748" y="2387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" name="Line 62"/>
              <p:cNvSpPr>
                <a:spLocks noChangeShapeType="1"/>
              </p:cNvSpPr>
              <p:nvPr/>
            </p:nvSpPr>
            <p:spPr bwMode="auto">
              <a:xfrm>
                <a:off x="748" y="2387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" name="Line 63"/>
              <p:cNvSpPr>
                <a:spLocks noChangeShapeType="1"/>
              </p:cNvSpPr>
              <p:nvPr/>
            </p:nvSpPr>
            <p:spPr bwMode="auto">
              <a:xfrm flipH="1">
                <a:off x="748" y="2886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5" name="Line 102"/>
            <p:cNvSpPr>
              <a:spLocks noChangeShapeType="1"/>
            </p:cNvSpPr>
            <p:nvPr/>
          </p:nvSpPr>
          <p:spPr bwMode="auto">
            <a:xfrm>
              <a:off x="1338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6" name="Line 103"/>
            <p:cNvSpPr>
              <a:spLocks noChangeShapeType="1"/>
            </p:cNvSpPr>
            <p:nvPr/>
          </p:nvSpPr>
          <p:spPr bwMode="auto">
            <a:xfrm>
              <a:off x="1383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7" name="Oval 115"/>
            <p:cNvSpPr>
              <a:spLocks noChangeArrowheads="1"/>
            </p:cNvSpPr>
            <p:nvPr/>
          </p:nvSpPr>
          <p:spPr bwMode="auto">
            <a:xfrm>
              <a:off x="884" y="2478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72"/>
          <p:cNvGrpSpPr>
            <a:grpSpLocks/>
          </p:cNvGrpSpPr>
          <p:nvPr/>
        </p:nvGrpSpPr>
        <p:grpSpPr bwMode="auto">
          <a:xfrm>
            <a:off x="2628900" y="3738563"/>
            <a:ext cx="1079500" cy="914400"/>
            <a:chOff x="1655" y="2341"/>
            <a:chExt cx="680" cy="576"/>
          </a:xfrm>
        </p:grpSpPr>
        <p:grpSp>
          <p:nvGrpSpPr>
            <p:cNvPr id="13436" name="Group 49"/>
            <p:cNvGrpSpPr>
              <a:grpSpLocks/>
            </p:cNvGrpSpPr>
            <p:nvPr/>
          </p:nvGrpSpPr>
          <p:grpSpPr bwMode="auto">
            <a:xfrm>
              <a:off x="1791" y="2387"/>
              <a:ext cx="544" cy="499"/>
              <a:chOff x="748" y="1525"/>
              <a:chExt cx="544" cy="499"/>
            </a:xfrm>
          </p:grpSpPr>
          <p:sp>
            <p:nvSpPr>
              <p:cNvPr id="13441" name="Line 50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" name="Line 51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" name="Line 52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7" name="Line 104"/>
            <p:cNvSpPr>
              <a:spLocks noChangeShapeType="1"/>
            </p:cNvSpPr>
            <p:nvPr/>
          </p:nvSpPr>
          <p:spPr bwMode="auto">
            <a:xfrm>
              <a:off x="1655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8" name="Line 105"/>
            <p:cNvSpPr>
              <a:spLocks noChangeShapeType="1"/>
            </p:cNvSpPr>
            <p:nvPr/>
          </p:nvSpPr>
          <p:spPr bwMode="auto">
            <a:xfrm>
              <a:off x="1701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9" name="Line 106"/>
            <p:cNvSpPr>
              <a:spLocks noChangeShapeType="1"/>
            </p:cNvSpPr>
            <p:nvPr/>
          </p:nvSpPr>
          <p:spPr bwMode="auto">
            <a:xfrm>
              <a:off x="1747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0" name="Text Box 116"/>
            <p:cNvSpPr txBox="1">
              <a:spLocks noChangeArrowheads="1"/>
            </p:cNvSpPr>
            <p:nvPr/>
          </p:nvSpPr>
          <p:spPr bwMode="auto">
            <a:xfrm>
              <a:off x="1838" y="2341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4500563" y="3716338"/>
            <a:ext cx="865187" cy="865187"/>
            <a:chOff x="2835" y="2341"/>
            <a:chExt cx="545" cy="545"/>
          </a:xfrm>
        </p:grpSpPr>
        <p:grpSp>
          <p:nvGrpSpPr>
            <p:cNvPr id="13429" name="Group 173"/>
            <p:cNvGrpSpPr>
              <a:grpSpLocks/>
            </p:cNvGrpSpPr>
            <p:nvPr/>
          </p:nvGrpSpPr>
          <p:grpSpPr bwMode="auto">
            <a:xfrm>
              <a:off x="2835" y="2341"/>
              <a:ext cx="545" cy="545"/>
              <a:chOff x="2835" y="2341"/>
              <a:chExt cx="545" cy="545"/>
            </a:xfrm>
          </p:grpSpPr>
          <p:grpSp>
            <p:nvGrpSpPr>
              <p:cNvPr id="13431" name="Group 88"/>
              <p:cNvGrpSpPr>
                <a:grpSpLocks/>
              </p:cNvGrpSpPr>
              <p:nvPr/>
            </p:nvGrpSpPr>
            <p:grpSpPr bwMode="auto">
              <a:xfrm>
                <a:off x="2835" y="2387"/>
                <a:ext cx="544" cy="499"/>
                <a:chOff x="2835" y="2387"/>
                <a:chExt cx="544" cy="499"/>
              </a:xfrm>
            </p:grpSpPr>
            <p:sp>
              <p:nvSpPr>
                <p:cNvPr id="13433" name="Line 82"/>
                <p:cNvSpPr>
                  <a:spLocks noChangeShapeType="1"/>
                </p:cNvSpPr>
                <p:nvPr/>
              </p:nvSpPr>
              <p:spPr bwMode="auto">
                <a:xfrm>
                  <a:off x="2835" y="2387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3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835" y="2886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35" name="Line 84"/>
                <p:cNvSpPr>
                  <a:spLocks noChangeShapeType="1"/>
                </p:cNvSpPr>
                <p:nvPr/>
              </p:nvSpPr>
              <p:spPr bwMode="auto">
                <a:xfrm>
                  <a:off x="3379" y="2387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432" name="Line 110"/>
              <p:cNvSpPr>
                <a:spLocks noChangeShapeType="1"/>
              </p:cNvSpPr>
              <p:nvPr/>
            </p:nvSpPr>
            <p:spPr bwMode="auto">
              <a:xfrm flipH="1">
                <a:off x="2836" y="2341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0" name="AutoShape 117"/>
            <p:cNvSpPr>
              <a:spLocks noChangeArrowheads="1"/>
            </p:cNvSpPr>
            <p:nvPr/>
          </p:nvSpPr>
          <p:spPr bwMode="auto">
            <a:xfrm rot="8068400">
              <a:off x="2975" y="2577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74"/>
          <p:cNvGrpSpPr>
            <a:grpSpLocks/>
          </p:cNvGrpSpPr>
          <p:nvPr/>
        </p:nvGrpSpPr>
        <p:grpSpPr bwMode="auto">
          <a:xfrm>
            <a:off x="971550" y="5137150"/>
            <a:ext cx="1077913" cy="792163"/>
            <a:chOff x="613" y="3249"/>
            <a:chExt cx="679" cy="499"/>
          </a:xfrm>
        </p:grpSpPr>
        <p:grpSp>
          <p:nvGrpSpPr>
            <p:cNvPr id="13421" name="Group 53"/>
            <p:cNvGrpSpPr>
              <a:grpSpLocks/>
            </p:cNvGrpSpPr>
            <p:nvPr/>
          </p:nvGrpSpPr>
          <p:grpSpPr bwMode="auto">
            <a:xfrm>
              <a:off x="748" y="3249"/>
              <a:ext cx="544" cy="499"/>
              <a:chOff x="748" y="1525"/>
              <a:chExt cx="544" cy="499"/>
            </a:xfrm>
          </p:grpSpPr>
          <p:sp>
            <p:nvSpPr>
              <p:cNvPr id="13426" name="Line 54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Line 55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Line 56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22" name="Line 107"/>
            <p:cNvSpPr>
              <a:spLocks noChangeShapeType="1"/>
            </p:cNvSpPr>
            <p:nvPr/>
          </p:nvSpPr>
          <p:spPr bwMode="auto">
            <a:xfrm>
              <a:off x="613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3" name="Line 108"/>
            <p:cNvSpPr>
              <a:spLocks noChangeShapeType="1"/>
            </p:cNvSpPr>
            <p:nvPr/>
          </p:nvSpPr>
          <p:spPr bwMode="auto">
            <a:xfrm>
              <a:off x="658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4" name="Line 109"/>
            <p:cNvSpPr>
              <a:spLocks noChangeShapeType="1"/>
            </p:cNvSpPr>
            <p:nvPr/>
          </p:nvSpPr>
          <p:spPr bwMode="auto">
            <a:xfrm>
              <a:off x="703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5" name="AutoShape 118"/>
            <p:cNvSpPr>
              <a:spLocks noChangeArrowheads="1"/>
            </p:cNvSpPr>
            <p:nvPr/>
          </p:nvSpPr>
          <p:spPr bwMode="auto">
            <a:xfrm rot="2668572">
              <a:off x="930" y="3339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175"/>
          <p:cNvGrpSpPr>
            <a:grpSpLocks/>
          </p:cNvGrpSpPr>
          <p:nvPr/>
        </p:nvGrpSpPr>
        <p:grpSpPr bwMode="auto">
          <a:xfrm>
            <a:off x="2843213" y="5084763"/>
            <a:ext cx="865187" cy="865187"/>
            <a:chOff x="1791" y="3203"/>
            <a:chExt cx="545" cy="545"/>
          </a:xfrm>
        </p:grpSpPr>
        <p:grpSp>
          <p:nvGrpSpPr>
            <p:cNvPr id="13415" name="Group 90"/>
            <p:cNvGrpSpPr>
              <a:grpSpLocks/>
            </p:cNvGrpSpPr>
            <p:nvPr/>
          </p:nvGrpSpPr>
          <p:grpSpPr bwMode="auto">
            <a:xfrm>
              <a:off x="1791" y="3249"/>
              <a:ext cx="545" cy="499"/>
              <a:chOff x="1791" y="3249"/>
              <a:chExt cx="545" cy="499"/>
            </a:xfrm>
          </p:grpSpPr>
          <p:sp>
            <p:nvSpPr>
              <p:cNvPr id="13418" name="Line 79"/>
              <p:cNvSpPr>
                <a:spLocks noChangeShapeType="1"/>
              </p:cNvSpPr>
              <p:nvPr/>
            </p:nvSpPr>
            <p:spPr bwMode="auto">
              <a:xfrm>
                <a:off x="1791" y="3249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Line 80"/>
              <p:cNvSpPr>
                <a:spLocks noChangeShapeType="1"/>
              </p:cNvSpPr>
              <p:nvPr/>
            </p:nvSpPr>
            <p:spPr bwMode="auto">
              <a:xfrm flipH="1">
                <a:off x="1791" y="3748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Line 81"/>
              <p:cNvSpPr>
                <a:spLocks noChangeShapeType="1"/>
              </p:cNvSpPr>
              <p:nvPr/>
            </p:nvSpPr>
            <p:spPr bwMode="auto">
              <a:xfrm>
                <a:off x="2336" y="3249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6" name="Line 111"/>
            <p:cNvSpPr>
              <a:spLocks noChangeShapeType="1"/>
            </p:cNvSpPr>
            <p:nvPr/>
          </p:nvSpPr>
          <p:spPr bwMode="auto">
            <a:xfrm flipH="1">
              <a:off x="1792" y="3203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" name="Oval 119"/>
            <p:cNvSpPr>
              <a:spLocks noChangeArrowheads="1"/>
            </p:cNvSpPr>
            <p:nvPr/>
          </p:nvSpPr>
          <p:spPr bwMode="auto">
            <a:xfrm>
              <a:off x="1927" y="3339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176"/>
          <p:cNvGrpSpPr>
            <a:grpSpLocks/>
          </p:cNvGrpSpPr>
          <p:nvPr/>
        </p:nvGrpSpPr>
        <p:grpSpPr bwMode="auto">
          <a:xfrm>
            <a:off x="6300788" y="2420938"/>
            <a:ext cx="865187" cy="1008062"/>
            <a:chOff x="3969" y="1480"/>
            <a:chExt cx="545" cy="635"/>
          </a:xfrm>
        </p:grpSpPr>
        <p:grpSp>
          <p:nvGrpSpPr>
            <p:cNvPr id="13407" name="Group 120"/>
            <p:cNvGrpSpPr>
              <a:grpSpLocks/>
            </p:cNvGrpSpPr>
            <p:nvPr/>
          </p:nvGrpSpPr>
          <p:grpSpPr bwMode="auto">
            <a:xfrm>
              <a:off x="3969" y="1616"/>
              <a:ext cx="545" cy="499"/>
              <a:chOff x="703" y="1616"/>
              <a:chExt cx="545" cy="499"/>
            </a:xfrm>
          </p:grpSpPr>
          <p:sp>
            <p:nvSpPr>
              <p:cNvPr id="13412" name="Line 121"/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3" name="Line 122"/>
              <p:cNvSpPr>
                <a:spLocks noChangeShapeType="1"/>
              </p:cNvSpPr>
              <p:nvPr/>
            </p:nvSpPr>
            <p:spPr bwMode="auto">
              <a:xfrm flipH="1">
                <a:off x="704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4" name="Line 123"/>
              <p:cNvSpPr>
                <a:spLocks noChangeShapeType="1"/>
              </p:cNvSpPr>
              <p:nvPr/>
            </p:nvSpPr>
            <p:spPr bwMode="auto">
              <a:xfrm>
                <a:off x="1248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08" name="Line 158"/>
            <p:cNvSpPr>
              <a:spLocks noChangeShapeType="1"/>
            </p:cNvSpPr>
            <p:nvPr/>
          </p:nvSpPr>
          <p:spPr bwMode="auto">
            <a:xfrm flipH="1">
              <a:off x="3969" y="1570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9" name="Line 159"/>
            <p:cNvSpPr>
              <a:spLocks noChangeShapeType="1"/>
            </p:cNvSpPr>
            <p:nvPr/>
          </p:nvSpPr>
          <p:spPr bwMode="auto">
            <a:xfrm flipH="1">
              <a:off x="3969" y="1525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0" name="Line 160"/>
            <p:cNvSpPr>
              <a:spLocks noChangeShapeType="1"/>
            </p:cNvSpPr>
            <p:nvPr/>
          </p:nvSpPr>
          <p:spPr bwMode="auto">
            <a:xfrm flipH="1">
              <a:off x="3969" y="1480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1" name="Oval 161"/>
            <p:cNvSpPr>
              <a:spLocks noChangeArrowheads="1"/>
            </p:cNvSpPr>
            <p:nvPr/>
          </p:nvSpPr>
          <p:spPr bwMode="auto">
            <a:xfrm>
              <a:off x="4105" y="1752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80"/>
          <p:cNvGrpSpPr>
            <a:grpSpLocks/>
          </p:cNvGrpSpPr>
          <p:nvPr/>
        </p:nvGrpSpPr>
        <p:grpSpPr bwMode="auto">
          <a:xfrm>
            <a:off x="6300788" y="5156200"/>
            <a:ext cx="865187" cy="865188"/>
            <a:chOff x="3969" y="3203"/>
            <a:chExt cx="545" cy="545"/>
          </a:xfrm>
        </p:grpSpPr>
        <p:grpSp>
          <p:nvGrpSpPr>
            <p:cNvPr id="13401" name="Group 140"/>
            <p:cNvGrpSpPr>
              <a:grpSpLocks/>
            </p:cNvGrpSpPr>
            <p:nvPr/>
          </p:nvGrpSpPr>
          <p:grpSpPr bwMode="auto">
            <a:xfrm>
              <a:off x="3969" y="3249"/>
              <a:ext cx="545" cy="499"/>
              <a:chOff x="703" y="1616"/>
              <a:chExt cx="545" cy="499"/>
            </a:xfrm>
          </p:grpSpPr>
          <p:sp>
            <p:nvSpPr>
              <p:cNvPr id="13404" name="Line 141"/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Line 142"/>
              <p:cNvSpPr>
                <a:spLocks noChangeShapeType="1"/>
              </p:cNvSpPr>
              <p:nvPr/>
            </p:nvSpPr>
            <p:spPr bwMode="auto">
              <a:xfrm flipH="1">
                <a:off x="704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6" name="Line 143"/>
              <p:cNvSpPr>
                <a:spLocks noChangeShapeType="1"/>
              </p:cNvSpPr>
              <p:nvPr/>
            </p:nvSpPr>
            <p:spPr bwMode="auto">
              <a:xfrm>
                <a:off x="1248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02" name="Line 154"/>
            <p:cNvSpPr>
              <a:spLocks noChangeShapeType="1"/>
            </p:cNvSpPr>
            <p:nvPr/>
          </p:nvSpPr>
          <p:spPr bwMode="auto">
            <a:xfrm flipH="1">
              <a:off x="3969" y="3203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3" name="Oval 162"/>
            <p:cNvSpPr>
              <a:spLocks noChangeArrowheads="1"/>
            </p:cNvSpPr>
            <p:nvPr/>
          </p:nvSpPr>
          <p:spPr bwMode="auto">
            <a:xfrm>
              <a:off x="4105" y="3339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77"/>
          <p:cNvGrpSpPr>
            <a:grpSpLocks/>
          </p:cNvGrpSpPr>
          <p:nvPr/>
        </p:nvGrpSpPr>
        <p:grpSpPr bwMode="auto">
          <a:xfrm>
            <a:off x="7596188" y="2514600"/>
            <a:ext cx="936625" cy="914400"/>
            <a:chOff x="4785" y="1570"/>
            <a:chExt cx="590" cy="576"/>
          </a:xfrm>
        </p:grpSpPr>
        <p:grpSp>
          <p:nvGrpSpPr>
            <p:cNvPr id="13394" name="Group 126"/>
            <p:cNvGrpSpPr>
              <a:grpSpLocks/>
            </p:cNvGrpSpPr>
            <p:nvPr/>
          </p:nvGrpSpPr>
          <p:grpSpPr bwMode="auto">
            <a:xfrm>
              <a:off x="4785" y="1602"/>
              <a:ext cx="544" cy="499"/>
              <a:chOff x="1701" y="1570"/>
              <a:chExt cx="544" cy="499"/>
            </a:xfrm>
          </p:grpSpPr>
          <p:grpSp>
            <p:nvGrpSpPr>
              <p:cNvPr id="13397" name="Group 127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399" name="Line 128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00" name="Line 129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98" name="Line 130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95" name="Line 153"/>
            <p:cNvSpPr>
              <a:spLocks noChangeShapeType="1"/>
            </p:cNvSpPr>
            <p:nvPr/>
          </p:nvSpPr>
          <p:spPr bwMode="auto">
            <a:xfrm>
              <a:off x="5375" y="1616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6" name="Text Box 163"/>
            <p:cNvSpPr txBox="1">
              <a:spLocks noChangeArrowheads="1"/>
            </p:cNvSpPr>
            <p:nvPr/>
          </p:nvSpPr>
          <p:spPr bwMode="auto">
            <a:xfrm>
              <a:off x="4921" y="1570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27" name="Group 167"/>
          <p:cNvGrpSpPr>
            <a:grpSpLocks/>
          </p:cNvGrpSpPr>
          <p:nvPr/>
        </p:nvGrpSpPr>
        <p:grpSpPr bwMode="auto">
          <a:xfrm>
            <a:off x="7596188" y="5106988"/>
            <a:ext cx="1008062" cy="914400"/>
            <a:chOff x="4785" y="3203"/>
            <a:chExt cx="635" cy="576"/>
          </a:xfrm>
        </p:grpSpPr>
        <p:grpSp>
          <p:nvGrpSpPr>
            <p:cNvPr id="13386" name="Group 144"/>
            <p:cNvGrpSpPr>
              <a:grpSpLocks/>
            </p:cNvGrpSpPr>
            <p:nvPr/>
          </p:nvGrpSpPr>
          <p:grpSpPr bwMode="auto">
            <a:xfrm>
              <a:off x="4785" y="3249"/>
              <a:ext cx="544" cy="499"/>
              <a:chOff x="1701" y="1570"/>
              <a:chExt cx="544" cy="499"/>
            </a:xfrm>
          </p:grpSpPr>
          <p:grpSp>
            <p:nvGrpSpPr>
              <p:cNvPr id="13390" name="Group 145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392" name="Line 146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3" name="Line 147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91" name="Line 148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87" name="Line 151"/>
            <p:cNvSpPr>
              <a:spLocks noChangeShapeType="1"/>
            </p:cNvSpPr>
            <p:nvPr/>
          </p:nvSpPr>
          <p:spPr bwMode="auto">
            <a:xfrm>
              <a:off x="5375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Line 152"/>
            <p:cNvSpPr>
              <a:spLocks noChangeShapeType="1"/>
            </p:cNvSpPr>
            <p:nvPr/>
          </p:nvSpPr>
          <p:spPr bwMode="auto">
            <a:xfrm>
              <a:off x="5420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Text Box 164"/>
            <p:cNvSpPr txBox="1">
              <a:spLocks noChangeArrowheads="1"/>
            </p:cNvSpPr>
            <p:nvPr/>
          </p:nvSpPr>
          <p:spPr bwMode="auto">
            <a:xfrm>
              <a:off x="4921" y="3203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30" name="Group 178"/>
          <p:cNvGrpSpPr>
            <a:grpSpLocks/>
          </p:cNvGrpSpPr>
          <p:nvPr/>
        </p:nvGrpSpPr>
        <p:grpSpPr bwMode="auto">
          <a:xfrm>
            <a:off x="6156325" y="3932238"/>
            <a:ext cx="1079500" cy="792162"/>
            <a:chOff x="3878" y="2445"/>
            <a:chExt cx="680" cy="499"/>
          </a:xfrm>
        </p:grpSpPr>
        <p:grpSp>
          <p:nvGrpSpPr>
            <p:cNvPr id="13378" name="Group 136"/>
            <p:cNvGrpSpPr>
              <a:grpSpLocks/>
            </p:cNvGrpSpPr>
            <p:nvPr/>
          </p:nvGrpSpPr>
          <p:grpSpPr bwMode="auto">
            <a:xfrm>
              <a:off x="4014" y="2445"/>
              <a:ext cx="544" cy="499"/>
              <a:chOff x="748" y="1525"/>
              <a:chExt cx="544" cy="499"/>
            </a:xfrm>
          </p:grpSpPr>
          <p:sp>
            <p:nvSpPr>
              <p:cNvPr id="13383" name="Line 137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4" name="Line 138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Line 139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79" name="Line 155"/>
            <p:cNvSpPr>
              <a:spLocks noChangeShapeType="1"/>
            </p:cNvSpPr>
            <p:nvPr/>
          </p:nvSpPr>
          <p:spPr bwMode="auto">
            <a:xfrm>
              <a:off x="3878" y="2445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156"/>
            <p:cNvSpPr>
              <a:spLocks noChangeShapeType="1"/>
            </p:cNvSpPr>
            <p:nvPr/>
          </p:nvSpPr>
          <p:spPr bwMode="auto">
            <a:xfrm>
              <a:off x="3923" y="2445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Line 157"/>
            <p:cNvSpPr>
              <a:spLocks noChangeShapeType="1"/>
            </p:cNvSpPr>
            <p:nvPr/>
          </p:nvSpPr>
          <p:spPr bwMode="auto">
            <a:xfrm>
              <a:off x="3969" y="2445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AutoShape 165"/>
            <p:cNvSpPr>
              <a:spLocks noChangeArrowheads="1"/>
            </p:cNvSpPr>
            <p:nvPr/>
          </p:nvSpPr>
          <p:spPr bwMode="auto">
            <a:xfrm rot="2668572">
              <a:off x="4195" y="2523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60" name="Group 179"/>
          <p:cNvGrpSpPr>
            <a:grpSpLocks/>
          </p:cNvGrpSpPr>
          <p:nvPr/>
        </p:nvGrpSpPr>
        <p:grpSpPr bwMode="auto">
          <a:xfrm>
            <a:off x="7596188" y="3932238"/>
            <a:ext cx="1008062" cy="792162"/>
            <a:chOff x="4785" y="2432"/>
            <a:chExt cx="635" cy="499"/>
          </a:xfrm>
        </p:grpSpPr>
        <p:grpSp>
          <p:nvGrpSpPr>
            <p:cNvPr id="13370" name="Group 131"/>
            <p:cNvGrpSpPr>
              <a:grpSpLocks/>
            </p:cNvGrpSpPr>
            <p:nvPr/>
          </p:nvGrpSpPr>
          <p:grpSpPr bwMode="auto">
            <a:xfrm>
              <a:off x="4785" y="2432"/>
              <a:ext cx="544" cy="499"/>
              <a:chOff x="1701" y="1570"/>
              <a:chExt cx="544" cy="499"/>
            </a:xfrm>
          </p:grpSpPr>
          <p:grpSp>
            <p:nvGrpSpPr>
              <p:cNvPr id="13374" name="Group 132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376" name="Line 133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7" name="Line 134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75" name="Line 135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71" name="Line 149"/>
            <p:cNvSpPr>
              <a:spLocks noChangeShapeType="1"/>
            </p:cNvSpPr>
            <p:nvPr/>
          </p:nvSpPr>
          <p:spPr bwMode="auto">
            <a:xfrm>
              <a:off x="5375" y="2432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150"/>
            <p:cNvSpPr>
              <a:spLocks noChangeShapeType="1"/>
            </p:cNvSpPr>
            <p:nvPr/>
          </p:nvSpPr>
          <p:spPr bwMode="auto">
            <a:xfrm>
              <a:off x="5420" y="2432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AutoShape 166"/>
            <p:cNvSpPr>
              <a:spLocks noChangeArrowheads="1"/>
            </p:cNvSpPr>
            <p:nvPr/>
          </p:nvSpPr>
          <p:spPr bwMode="auto">
            <a:xfrm rot="-8229243">
              <a:off x="4921" y="2523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61" name="Rectangle 186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3362" name="Rectangle 187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48316" name="Text Box 188"/>
          <p:cNvSpPr txBox="1">
            <a:spLocks noChangeArrowheads="1"/>
          </p:cNvSpPr>
          <p:nvPr/>
        </p:nvSpPr>
        <p:spPr bwMode="auto">
          <a:xfrm>
            <a:off x="7092950" y="2133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317" name="Text Box 189"/>
          <p:cNvSpPr txBox="1">
            <a:spLocks noChangeArrowheads="1"/>
          </p:cNvSpPr>
          <p:nvPr/>
        </p:nvSpPr>
        <p:spPr bwMode="auto">
          <a:xfrm>
            <a:off x="7380288" y="21336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318" name="Text Box 190"/>
          <p:cNvSpPr txBox="1">
            <a:spLocks noChangeArrowheads="1"/>
          </p:cNvSpPr>
          <p:nvPr/>
        </p:nvSpPr>
        <p:spPr bwMode="auto">
          <a:xfrm>
            <a:off x="7019925" y="35004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319" name="Text Box 191"/>
          <p:cNvSpPr txBox="1">
            <a:spLocks noChangeArrowheads="1"/>
          </p:cNvSpPr>
          <p:nvPr/>
        </p:nvSpPr>
        <p:spPr bwMode="auto">
          <a:xfrm>
            <a:off x="7380288" y="35004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321" name="Text Box 193"/>
          <p:cNvSpPr txBox="1">
            <a:spLocks noChangeArrowheads="1"/>
          </p:cNvSpPr>
          <p:nvPr/>
        </p:nvSpPr>
        <p:spPr bwMode="auto">
          <a:xfrm>
            <a:off x="7092950" y="4797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322" name="Text Box 194"/>
          <p:cNvSpPr txBox="1">
            <a:spLocks noChangeArrowheads="1"/>
          </p:cNvSpPr>
          <p:nvPr/>
        </p:nvSpPr>
        <p:spPr bwMode="auto">
          <a:xfrm>
            <a:off x="7380288" y="47974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369" name="Rectangle 19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4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4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47 C 0.02084 -0.02778 0.04184 -0.05185 -0.01666 -0.0625 C -0.07517 -0.07315 -0.296 -0.07708 -0.35086 -0.06805 C -0.40573 -0.05903 -0.37586 -0.03403 -0.34583 -0.00903 " pathEditMode="relative" rAng="0" ptsTypes="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316" grpId="0"/>
      <p:bldP spid="48317" grpId="0"/>
      <p:bldP spid="48318" grpId="0"/>
      <p:bldP spid="48319" grpId="0"/>
      <p:bldP spid="48321" grpId="0"/>
      <p:bldP spid="48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Среди этих чисел не хватает одного.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Назовите его</a:t>
            </a:r>
            <a:r>
              <a:rPr lang="en-US" sz="3200">
                <a:solidFill>
                  <a:srgbClr val="0000CC"/>
                </a:solidFill>
              </a:rPr>
              <a:t>?</a:t>
            </a:r>
            <a:endParaRPr lang="ru-RU" sz="3200">
              <a:solidFill>
                <a:srgbClr val="0000CC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11188" y="1628775"/>
            <a:ext cx="8064500" cy="4681538"/>
            <a:chOff x="385" y="1026"/>
            <a:chExt cx="5080" cy="2949"/>
          </a:xfrm>
        </p:grpSpPr>
        <p:sp>
          <p:nvSpPr>
            <p:cNvPr id="1434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243" y="1298"/>
              <a:ext cx="1950" cy="9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MS Reference Sans Serif"/>
                </a:rPr>
                <a:t>3</a:t>
              </a:r>
            </a:p>
          </p:txBody>
        </p:sp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385" y="1026"/>
              <a:ext cx="5080" cy="2949"/>
            </a:xfrm>
            <a:prstGeom prst="rect">
              <a:avLst/>
            </a:prstGeom>
            <a:noFill/>
            <a:ln w="2540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67" y="1071"/>
              <a:ext cx="1270" cy="28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GENUINE"/>
                </a:rPr>
                <a:t>5</a:t>
              </a:r>
            </a:p>
          </p:txBody>
        </p:sp>
        <p:sp>
          <p:nvSpPr>
            <p:cNvPr id="14347" name="WordArt 7"/>
            <p:cNvSpPr>
              <a:spLocks noChangeArrowheads="1" noChangeShapeType="1" noTextEdit="1"/>
            </p:cNvSpPr>
            <p:nvPr/>
          </p:nvSpPr>
          <p:spPr bwMode="auto">
            <a:xfrm rot="992086">
              <a:off x="612" y="2432"/>
              <a:ext cx="454" cy="4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38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ncised901 NdIt BT"/>
                </a:rPr>
                <a:t>13</a:t>
              </a:r>
            </a:p>
          </p:txBody>
        </p:sp>
        <p:sp>
          <p:nvSpPr>
            <p:cNvPr id="143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31" y="3731"/>
              <a:ext cx="227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MS Mincho"/>
                  <a:ea typeface="MS Mincho"/>
                </a:rPr>
                <a:t>12</a:t>
              </a:r>
            </a:p>
          </p:txBody>
        </p:sp>
        <p:sp>
          <p:nvSpPr>
            <p:cNvPr id="143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019" y="1207"/>
              <a:ext cx="1315" cy="10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Nightclub BTN UltraCn"/>
                </a:rPr>
                <a:t>4</a:t>
              </a:r>
            </a:p>
          </p:txBody>
        </p:sp>
        <p:sp>
          <p:nvSpPr>
            <p:cNvPr id="14350" name="WordArt 12"/>
            <p:cNvSpPr>
              <a:spLocks noChangeArrowheads="1" noChangeShapeType="1" noTextEdit="1"/>
            </p:cNvSpPr>
            <p:nvPr/>
          </p:nvSpPr>
          <p:spPr bwMode="auto">
            <a:xfrm rot="-5400000">
              <a:off x="3061" y="709"/>
              <a:ext cx="1089" cy="35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solidFill>
                    <a:srgbClr val="FF9900">
                      <a:alpha val="70979"/>
                    </a:srgb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4351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3061" y="1571"/>
              <a:ext cx="1179" cy="35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Sneakerhead BTN Shadow"/>
                </a:rPr>
                <a:t>7</a:t>
              </a:r>
            </a:p>
          </p:txBody>
        </p:sp>
        <p:sp>
          <p:nvSpPr>
            <p:cNvPr id="1435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882" y="3158"/>
              <a:ext cx="227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8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Sneakerhead BTN"/>
                </a:rPr>
                <a:t>11</a:t>
              </a:r>
            </a:p>
          </p:txBody>
        </p:sp>
        <p:sp>
          <p:nvSpPr>
            <p:cNvPr id="1435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057" y="2886"/>
              <a:ext cx="298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17</a:t>
              </a:r>
            </a:p>
          </p:txBody>
        </p:sp>
        <p:sp>
          <p:nvSpPr>
            <p:cNvPr id="14354" name="WordArt 21"/>
            <p:cNvSpPr>
              <a:spLocks noChangeArrowheads="1" noChangeShapeType="1" noTextEdit="1"/>
            </p:cNvSpPr>
            <p:nvPr/>
          </p:nvSpPr>
          <p:spPr bwMode="auto">
            <a:xfrm rot="-5400000">
              <a:off x="4659" y="2604"/>
              <a:ext cx="298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andy Round BTN Cond Lt"/>
                </a:rPr>
                <a:t>14</a:t>
              </a:r>
            </a:p>
          </p:txBody>
        </p:sp>
        <p:sp>
          <p:nvSpPr>
            <p:cNvPr id="1435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241" y="1434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CC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1435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241" y="1797"/>
              <a:ext cx="544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CC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435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5057" y="1616"/>
              <a:ext cx="31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MS Mincho"/>
                  <a:ea typeface="MS Mincho"/>
                </a:rPr>
                <a:t>10</a:t>
              </a:r>
            </a:p>
          </p:txBody>
        </p:sp>
        <p:sp>
          <p:nvSpPr>
            <p:cNvPr id="14358" name="WordArt 25"/>
            <p:cNvSpPr>
              <a:spLocks noChangeArrowheads="1" noChangeShapeType="1" noTextEdit="1"/>
            </p:cNvSpPr>
            <p:nvPr/>
          </p:nvSpPr>
          <p:spPr bwMode="auto">
            <a:xfrm rot="992086">
              <a:off x="2835" y="2205"/>
              <a:ext cx="454" cy="4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808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ncised901 NdIt BT"/>
                </a:rPr>
                <a:t>15</a:t>
              </a:r>
            </a:p>
          </p:txBody>
        </p:sp>
        <p:sp>
          <p:nvSpPr>
            <p:cNvPr id="14359" name="WordArt 26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 rot="5400000">
              <a:off x="3334" y="1706"/>
              <a:ext cx="317" cy="317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Century Schoolbook"/>
                </a:rPr>
                <a:t>16</a:t>
              </a:r>
            </a:p>
          </p:txBody>
        </p:sp>
        <p:sp>
          <p:nvSpPr>
            <p:cNvPr id="1436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517" y="1752"/>
              <a:ext cx="499" cy="499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Century Schoolbook"/>
                </a:rPr>
                <a:t>8</a:t>
              </a:r>
            </a:p>
          </p:txBody>
        </p:sp>
        <p:sp>
          <p:nvSpPr>
            <p:cNvPr id="14361" name="WordArt 28"/>
            <p:cNvSpPr>
              <a:spLocks noChangeArrowheads="1" noChangeShapeType="1" noTextEdit="1"/>
            </p:cNvSpPr>
            <p:nvPr/>
          </p:nvSpPr>
          <p:spPr bwMode="auto">
            <a:xfrm rot="6021388">
              <a:off x="1836" y="1980"/>
              <a:ext cx="181" cy="1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Sneakerhead BTN Outline"/>
                </a:rPr>
                <a:t>2</a:t>
              </a:r>
            </a:p>
          </p:txBody>
        </p:sp>
        <p:sp>
          <p:nvSpPr>
            <p:cNvPr id="14362" name="WordArt 29"/>
            <p:cNvSpPr>
              <a:spLocks noChangeArrowheads="1" noChangeShapeType="1" noTextEdit="1"/>
            </p:cNvSpPr>
            <p:nvPr/>
          </p:nvSpPr>
          <p:spPr bwMode="auto">
            <a:xfrm rot="-1702070">
              <a:off x="2336" y="2659"/>
              <a:ext cx="343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14363" name="WordArt 30" descr="Белый мрамор"/>
            <p:cNvSpPr>
              <a:spLocks noChangeArrowheads="1" noChangeShapeType="1" noTextEdit="1"/>
            </p:cNvSpPr>
            <p:nvPr/>
          </p:nvSpPr>
          <p:spPr bwMode="auto">
            <a:xfrm>
              <a:off x="2675" y="1253"/>
              <a:ext cx="25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sessor"/>
                </a:rPr>
                <a:t>18</a:t>
              </a:r>
            </a:p>
          </p:txBody>
        </p:sp>
      </p:grpSp>
      <p:sp>
        <p:nvSpPr>
          <p:cNvPr id="51233" name="WordArt 33"/>
          <p:cNvSpPr>
            <a:spLocks noChangeArrowheads="1" noChangeShapeType="1" noTextEdit="1"/>
          </p:cNvSpPr>
          <p:nvPr/>
        </p:nvSpPr>
        <p:spPr bwMode="auto">
          <a:xfrm>
            <a:off x="2987675" y="2349500"/>
            <a:ext cx="2881313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sessor"/>
              </a:rPr>
              <a:t>19</a:t>
            </a:r>
          </a:p>
        </p:txBody>
      </p:sp>
      <p:sp>
        <p:nvSpPr>
          <p:cNvPr id="14341" name="Rectangle 37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4342" name="Rectangle 38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4343" name="Rectangle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455738" y="32067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77771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Домик Кролика нарисован 4 раза, а домик Пятачка только один раз. Где домик Пятачка? </a:t>
            </a:r>
          </a:p>
        </p:txBody>
      </p:sp>
      <p:pic>
        <p:nvPicPr>
          <p:cNvPr id="30729" name="Picture 9" descr="logika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80279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1835150" y="2565400"/>
            <a:ext cx="1728788" cy="2303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5368" name="Rectangl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8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8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Что тяжелее: килограмм ваты или килограмм железа?</a:t>
            </a:r>
          </a:p>
        </p:txBody>
      </p:sp>
      <p:pic>
        <p:nvPicPr>
          <p:cNvPr id="31750" name="Picture 6" descr="chto-taze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141663"/>
            <a:ext cx="30956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55875" y="1484313"/>
            <a:ext cx="5211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0">
                <a:solidFill>
                  <a:srgbClr val="009900"/>
                </a:solidFill>
              </a:rPr>
              <a:t>1.  Железо тяжелее;</a:t>
            </a:r>
            <a:br>
              <a:rPr lang="ru-RU" sz="2400" b="0">
                <a:solidFill>
                  <a:srgbClr val="009900"/>
                </a:solidFill>
              </a:rPr>
            </a:br>
            <a:r>
              <a:rPr lang="ru-RU" sz="2400" b="0">
                <a:solidFill>
                  <a:srgbClr val="009900"/>
                </a:solidFill>
              </a:rPr>
              <a:t>2.  Вата тяжелее;</a:t>
            </a:r>
            <a:br>
              <a:rPr lang="ru-RU" sz="2400" b="0">
                <a:solidFill>
                  <a:srgbClr val="009900"/>
                </a:solidFill>
              </a:rPr>
            </a:br>
            <a:r>
              <a:rPr lang="ru-RU" sz="2400" b="0">
                <a:solidFill>
                  <a:srgbClr val="009900"/>
                </a:solidFill>
              </a:rPr>
              <a:t>3.  Железо и вата весят одинаково</a:t>
            </a:r>
            <a:r>
              <a:rPr lang="ru-RU" b="0"/>
              <a:t> 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411413" y="2133600"/>
            <a:ext cx="5400675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6392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8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1" grpId="0"/>
      <p:bldP spid="317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284538"/>
            <a:ext cx="34559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Image94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439261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51500" y="981075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МИНУС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619250" y="2565400"/>
            <a:ext cx="6545263" cy="160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Script"/>
              </a:rPr>
              <a:t>Ребусы</a:t>
            </a:r>
          </a:p>
        </p:txBody>
      </p:sp>
      <p:pic>
        <p:nvPicPr>
          <p:cNvPr id="32777" name="Picture 9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255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651500" y="4437063"/>
            <a:ext cx="2239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РОМБ</a:t>
            </a:r>
          </a:p>
        </p:txBody>
      </p:sp>
      <p:pic>
        <p:nvPicPr>
          <p:cNvPr id="32779" name="Picture 11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81525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755650" y="3429000"/>
            <a:ext cx="4103688" cy="2592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7419" name="Rectangl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40538" y="6381750"/>
            <a:ext cx="1116012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2" grpId="0" animBg="1"/>
      <p:bldP spid="32772" grpId="1" animBg="1"/>
      <p:bldP spid="32778" grpId="0"/>
      <p:bldP spid="327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24525" y="1196975"/>
            <a:ext cx="2533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КОЧКА</a:t>
            </a: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73463"/>
            <a:ext cx="41052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7625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580063" y="4508500"/>
            <a:ext cx="2709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МОРОЗ</a:t>
            </a:r>
          </a:p>
        </p:txBody>
      </p:sp>
      <p:pic>
        <p:nvPicPr>
          <p:cNvPr id="34828" name="Picture 12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3414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652963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827088" y="476250"/>
            <a:ext cx="4319587" cy="27368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827088" y="3646488"/>
            <a:ext cx="4321175" cy="27352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8443" name="Rectangl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40538" y="6381750"/>
            <a:ext cx="1116012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755650" y="692150"/>
            <a:ext cx="4103688" cy="2592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35600" y="1196975"/>
            <a:ext cx="3009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ЦВЕТОК</a:t>
            </a:r>
          </a:p>
        </p:txBody>
      </p:sp>
      <p:pic>
        <p:nvPicPr>
          <p:cNvPr id="36869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3414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64163" y="4292600"/>
            <a:ext cx="3148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СОЛНЦЕ</a:t>
            </a:r>
          </a:p>
        </p:txBody>
      </p:sp>
      <p:pic>
        <p:nvPicPr>
          <p:cNvPr id="36871" name="Picture 7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388" y="4437063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74700"/>
            <a:ext cx="37433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500438"/>
            <a:ext cx="3960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755650" y="3716338"/>
            <a:ext cx="4103688" cy="25923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9467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1197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852613" y="476250"/>
            <a:ext cx="5611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Математическая пирамида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285875" y="981075"/>
            <a:ext cx="6770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Задача</a:t>
            </a:r>
            <a:r>
              <a:rPr lang="en-US" sz="2400">
                <a:solidFill>
                  <a:schemeClr val="accent2"/>
                </a:solidFill>
                <a:latin typeface="PG Isadora Cyr Pro" pitchFamily="2" charset="-52"/>
              </a:rPr>
              <a:t>:</a:t>
            </a:r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 сложить </a:t>
            </a:r>
            <a:r>
              <a:rPr lang="ru-RU" sz="2400">
                <a:solidFill>
                  <a:schemeClr val="accent2"/>
                </a:solidFill>
              </a:rPr>
              <a:t>два</a:t>
            </a:r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 рядом стоящих числа</a:t>
            </a:r>
          </a:p>
          <a:p>
            <a:pPr algn="ctr"/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 и сумму записать в верхнем кружочке.</a:t>
            </a:r>
            <a:r>
              <a:rPr lang="ru-RU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2484438" y="5157788"/>
            <a:ext cx="1081087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0000CC"/>
              </a:solidFill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3565525" y="5157788"/>
            <a:ext cx="1081088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FF9900"/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4643438" y="5157788"/>
            <a:ext cx="1081087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23DD15"/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724525" y="5157788"/>
            <a:ext cx="1081088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2987675" y="4292600"/>
            <a:ext cx="1081088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4067175" y="4292600"/>
            <a:ext cx="1081088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0099FF"/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148263" y="4292600"/>
            <a:ext cx="1081087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CC0066"/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3492500" y="3357563"/>
            <a:ext cx="1081088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9900CC"/>
              </a:solidFill>
            </a:endParaRP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4643438" y="3357563"/>
            <a:ext cx="1081087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00FF00"/>
              </a:solidFill>
            </a:endParaRP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4067175" y="2492375"/>
            <a:ext cx="1081088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660066"/>
              </a:solidFill>
            </a:endParaRP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795588" y="5322888"/>
            <a:ext cx="596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851275" y="5300663"/>
            <a:ext cx="407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FF00"/>
                </a:solidFill>
                <a:latin typeface="Round Script" pitchFamily="34" charset="0"/>
              </a:rPr>
              <a:t>1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932363" y="5300663"/>
            <a:ext cx="60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Round Script" pitchFamily="34" charset="0"/>
              </a:rPr>
              <a:t>3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981700" y="5300663"/>
            <a:ext cx="596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76600" y="4437063"/>
            <a:ext cx="60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C3300"/>
                </a:solidFill>
                <a:latin typeface="Round Script" pitchFamily="34" charset="0"/>
              </a:rPr>
              <a:t>3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379913" y="4459288"/>
            <a:ext cx="60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9900CC"/>
                </a:solidFill>
                <a:latin typeface="Round Script" pitchFamily="34" charset="0"/>
              </a:rPr>
              <a:t>4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508625" y="4437063"/>
            <a:ext cx="554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CCFF"/>
                </a:solidFill>
                <a:latin typeface="Round Script" pitchFamily="34" charset="0"/>
              </a:rPr>
              <a:t>5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779838" y="3500438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folHlink"/>
                </a:solidFill>
                <a:latin typeface="Round Script" pitchFamily="34" charset="0"/>
              </a:rPr>
              <a:t>7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957763" y="3500438"/>
            <a:ext cx="550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3300"/>
                </a:solidFill>
                <a:latin typeface="Round Script" pitchFamily="34" charset="0"/>
              </a:rPr>
              <a:t>9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211638" y="2636838"/>
            <a:ext cx="76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31EFE"/>
                </a:solidFill>
                <a:latin typeface="Round Script" pitchFamily="34" charset="0"/>
              </a:rPr>
              <a:t>16</a:t>
            </a:r>
          </a:p>
        </p:txBody>
      </p:sp>
      <p:pic>
        <p:nvPicPr>
          <p:cNvPr id="37923" name="Picture 35" descr="Картинка 3 из 1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420938"/>
            <a:ext cx="1727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2" name="Picture 44" descr="Картинка 3 из 1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349500"/>
            <a:ext cx="1727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6" name="Rectangle 4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20507" name="Rectangle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1197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8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8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8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8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8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8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2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2" grpId="0"/>
      <p:bldP spid="37913" grpId="0"/>
      <p:bldP spid="37914" grpId="0"/>
      <p:bldP spid="37915" grpId="0"/>
      <p:bldP spid="37916" grpId="0"/>
      <p:bldP spid="37917" grpId="0"/>
      <p:bldP spid="37918" grpId="0"/>
      <p:bldP spid="37919" grpId="0"/>
      <p:bldP spid="37920" grpId="0"/>
      <p:bldP spid="379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5616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СОДЕРЖАНИЕ</a:t>
            </a:r>
          </a:p>
        </p:txBody>
      </p:sp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396875" y="2060575"/>
            <a:ext cx="1943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Загадки</a:t>
            </a: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323850" y="2997200"/>
            <a:ext cx="1943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Задачи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1943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Ребусы</a:t>
            </a:r>
          </a:p>
        </p:txBody>
      </p:sp>
      <p:sp>
        <p:nvSpPr>
          <p:cNvPr id="3078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</a:t>
            </a:r>
          </a:p>
        </p:txBody>
      </p:sp>
      <p:sp>
        <p:nvSpPr>
          <p:cNvPr id="3079" name="WordArt 1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</a:t>
            </a:r>
          </a:p>
        </p:txBody>
      </p:sp>
      <p:sp>
        <p:nvSpPr>
          <p:cNvPr id="3080" name="WordArt 1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2131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2</a:t>
            </a:r>
          </a:p>
        </p:txBody>
      </p:sp>
      <p:sp>
        <p:nvSpPr>
          <p:cNvPr id="3081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3</a:t>
            </a:r>
          </a:p>
        </p:txBody>
      </p:sp>
      <p:sp>
        <p:nvSpPr>
          <p:cNvPr id="3082" name="WordArt 15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2131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4</a:t>
            </a:r>
          </a:p>
        </p:txBody>
      </p:sp>
      <p:sp>
        <p:nvSpPr>
          <p:cNvPr id="3083" name="WordArt 1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16463" y="32131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5</a:t>
            </a:r>
          </a:p>
        </p:txBody>
      </p:sp>
      <p:sp>
        <p:nvSpPr>
          <p:cNvPr id="3084" name="WordArt 17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19700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6</a:t>
            </a:r>
          </a:p>
        </p:txBody>
      </p:sp>
      <p:sp>
        <p:nvSpPr>
          <p:cNvPr id="3085" name="WordArt 1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24525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7</a:t>
            </a:r>
          </a:p>
        </p:txBody>
      </p:sp>
      <p:sp>
        <p:nvSpPr>
          <p:cNvPr id="3086" name="WordArt 19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32115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8</a:t>
            </a:r>
          </a:p>
        </p:txBody>
      </p:sp>
      <p:sp>
        <p:nvSpPr>
          <p:cNvPr id="3087" name="WordArt 20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32588" y="32115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9</a:t>
            </a:r>
          </a:p>
        </p:txBody>
      </p:sp>
      <p:sp>
        <p:nvSpPr>
          <p:cNvPr id="3088" name="WordArt 21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235825" y="3211513"/>
            <a:ext cx="4302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10</a:t>
            </a:r>
          </a:p>
        </p:txBody>
      </p:sp>
      <p:sp>
        <p:nvSpPr>
          <p:cNvPr id="3089" name="WordArt 22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47244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</a:t>
            </a:r>
          </a:p>
        </p:txBody>
      </p:sp>
      <p:sp>
        <p:nvSpPr>
          <p:cNvPr id="3090" name="WordArt 24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244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2</a:t>
            </a:r>
          </a:p>
        </p:txBody>
      </p:sp>
      <p:sp>
        <p:nvSpPr>
          <p:cNvPr id="3091" name="WordArt 25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47244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3</a:t>
            </a:r>
          </a:p>
        </p:txBody>
      </p:sp>
      <p:sp>
        <p:nvSpPr>
          <p:cNvPr id="3092" name="WordArt 26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213100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11</a:t>
            </a:r>
          </a:p>
        </p:txBody>
      </p:sp>
      <p:sp>
        <p:nvSpPr>
          <p:cNvPr id="3093" name="WordArt 27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12</a:t>
            </a:r>
          </a:p>
        </p:txBody>
      </p:sp>
      <p:sp>
        <p:nvSpPr>
          <p:cNvPr id="3094" name="WordArt 2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23495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2</a:t>
            </a:r>
          </a:p>
        </p:txBody>
      </p:sp>
      <p:sp>
        <p:nvSpPr>
          <p:cNvPr id="3095" name="WordArt 29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3</a:t>
            </a:r>
          </a:p>
        </p:txBody>
      </p:sp>
      <p:sp>
        <p:nvSpPr>
          <p:cNvPr id="3096" name="WordArt 30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40200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4</a:t>
            </a:r>
          </a:p>
        </p:txBody>
      </p:sp>
      <p:sp>
        <p:nvSpPr>
          <p:cNvPr id="3097" name="WordArt 3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43438" y="23495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5</a:t>
            </a:r>
          </a:p>
        </p:txBody>
      </p:sp>
      <p:sp>
        <p:nvSpPr>
          <p:cNvPr id="3098" name="WordArt 3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19700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6</a:t>
            </a:r>
          </a:p>
        </p:txBody>
      </p:sp>
      <p:sp>
        <p:nvSpPr>
          <p:cNvPr id="3099" name="WordArt 3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97550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7</a:t>
            </a:r>
          </a:p>
        </p:txBody>
      </p:sp>
      <p:sp>
        <p:nvSpPr>
          <p:cNvPr id="3100" name="WordArt 36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48038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13</a:t>
            </a:r>
          </a:p>
        </p:txBody>
      </p:sp>
      <p:sp>
        <p:nvSpPr>
          <p:cNvPr id="3101" name="WordArt 37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95738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14</a:t>
            </a:r>
          </a:p>
        </p:txBody>
      </p:sp>
      <p:sp>
        <p:nvSpPr>
          <p:cNvPr id="3102" name="WordArt 38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46613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15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42988" y="476250"/>
            <a:ext cx="724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В пустые клетки впиши цифры, 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чтобы ответы были правильными</a:t>
            </a:r>
          </a:p>
        </p:txBody>
      </p:sp>
      <p:graphicFrame>
        <p:nvGraphicFramePr>
          <p:cNvPr id="11382" name="Group 118"/>
          <p:cNvGraphicFramePr>
            <a:graphicFrameLocks noGrp="1"/>
          </p:cNvGraphicFramePr>
          <p:nvPr>
            <p:ph type="tbl" idx="1"/>
          </p:nvPr>
        </p:nvGraphicFramePr>
        <p:xfrm>
          <a:off x="971550" y="1665288"/>
          <a:ext cx="7467600" cy="4343400"/>
        </p:xfrm>
        <a:graphic>
          <a:graphicData uri="http://schemas.openxmlformats.org/drawingml/2006/table">
            <a:tbl>
              <a:tblPr/>
              <a:tblGrid>
                <a:gridCol w="1068388"/>
                <a:gridCol w="1065212"/>
                <a:gridCol w="1066800"/>
                <a:gridCol w="1066800"/>
                <a:gridCol w="1066800"/>
                <a:gridCol w="1065213"/>
                <a:gridCol w="1068387"/>
              </a:tblGrid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991"/>
                    </a:solidFill>
                  </a:tcPr>
                </a:tc>
              </a:tr>
            </a:tbl>
          </a:graphicData>
        </a:graphic>
      </p:graphicFrame>
      <p:sp>
        <p:nvSpPr>
          <p:cNvPr id="38988" name="Text Box 76"/>
          <p:cNvSpPr txBox="1">
            <a:spLocks noChangeArrowheads="1"/>
          </p:cNvSpPr>
          <p:nvPr/>
        </p:nvSpPr>
        <p:spPr bwMode="auto">
          <a:xfrm>
            <a:off x="2268538" y="1557338"/>
            <a:ext cx="6683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-</a:t>
            </a:r>
          </a:p>
        </p:txBody>
      </p:sp>
      <p:sp>
        <p:nvSpPr>
          <p:cNvPr id="38989" name="Text Box 77"/>
          <p:cNvSpPr txBox="1">
            <a:spLocks noChangeArrowheads="1"/>
          </p:cNvSpPr>
          <p:nvPr/>
        </p:nvSpPr>
        <p:spPr bwMode="auto">
          <a:xfrm>
            <a:off x="1325563" y="1773238"/>
            <a:ext cx="5095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9</a:t>
            </a:r>
          </a:p>
        </p:txBody>
      </p:sp>
      <p:sp>
        <p:nvSpPr>
          <p:cNvPr id="38990" name="Text Box 78"/>
          <p:cNvSpPr txBox="1">
            <a:spLocks noChangeArrowheads="1"/>
          </p:cNvSpPr>
          <p:nvPr/>
        </p:nvSpPr>
        <p:spPr bwMode="auto">
          <a:xfrm>
            <a:off x="1258888" y="3573463"/>
            <a:ext cx="555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3300"/>
                </a:solidFill>
                <a:latin typeface="Round Script" pitchFamily="34" charset="0"/>
              </a:rPr>
              <a:t>4</a:t>
            </a:r>
          </a:p>
        </p:txBody>
      </p:sp>
      <p:sp>
        <p:nvSpPr>
          <p:cNvPr id="38991" name="Text Box 79"/>
          <p:cNvSpPr txBox="1">
            <a:spLocks noChangeArrowheads="1"/>
          </p:cNvSpPr>
          <p:nvPr/>
        </p:nvSpPr>
        <p:spPr bwMode="auto">
          <a:xfrm>
            <a:off x="1258888" y="5229225"/>
            <a:ext cx="5127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5</a:t>
            </a:r>
          </a:p>
        </p:txBody>
      </p:sp>
      <p:sp>
        <p:nvSpPr>
          <p:cNvPr id="38992" name="Text Box 80"/>
          <p:cNvSpPr txBox="1">
            <a:spLocks noChangeArrowheads="1"/>
          </p:cNvSpPr>
          <p:nvPr/>
        </p:nvSpPr>
        <p:spPr bwMode="auto">
          <a:xfrm>
            <a:off x="3419475" y="1844675"/>
            <a:ext cx="55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3300"/>
                </a:solidFill>
                <a:latin typeface="Round Script" pitchFamily="34" charset="0"/>
              </a:rPr>
              <a:t>3</a:t>
            </a:r>
          </a:p>
        </p:txBody>
      </p:sp>
      <p:sp>
        <p:nvSpPr>
          <p:cNvPr id="38993" name="Text Box 81"/>
          <p:cNvSpPr txBox="1">
            <a:spLocks noChangeArrowheads="1"/>
          </p:cNvSpPr>
          <p:nvPr/>
        </p:nvSpPr>
        <p:spPr bwMode="auto">
          <a:xfrm>
            <a:off x="5529263" y="1773238"/>
            <a:ext cx="555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4</a:t>
            </a:r>
          </a:p>
        </p:txBody>
      </p:sp>
      <p:sp>
        <p:nvSpPr>
          <p:cNvPr id="38994" name="Text Box 82"/>
          <p:cNvSpPr txBox="1">
            <a:spLocks noChangeArrowheads="1"/>
          </p:cNvSpPr>
          <p:nvPr/>
        </p:nvSpPr>
        <p:spPr bwMode="auto">
          <a:xfrm>
            <a:off x="7708900" y="1844675"/>
            <a:ext cx="550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8995" name="Text Box 83"/>
          <p:cNvSpPr txBox="1">
            <a:spLocks noChangeArrowheads="1"/>
          </p:cNvSpPr>
          <p:nvPr/>
        </p:nvSpPr>
        <p:spPr bwMode="auto">
          <a:xfrm>
            <a:off x="3440113" y="3573463"/>
            <a:ext cx="3825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1</a:t>
            </a:r>
          </a:p>
        </p:txBody>
      </p:sp>
      <p:sp>
        <p:nvSpPr>
          <p:cNvPr id="38996" name="Text Box 84"/>
          <p:cNvSpPr txBox="1">
            <a:spLocks noChangeArrowheads="1"/>
          </p:cNvSpPr>
          <p:nvPr/>
        </p:nvSpPr>
        <p:spPr bwMode="auto">
          <a:xfrm>
            <a:off x="5508625" y="3573463"/>
            <a:ext cx="5508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3300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8997" name="Text Box 85"/>
          <p:cNvSpPr txBox="1">
            <a:spLocks noChangeArrowheads="1"/>
          </p:cNvSpPr>
          <p:nvPr/>
        </p:nvSpPr>
        <p:spPr bwMode="auto">
          <a:xfrm>
            <a:off x="7667625" y="3573463"/>
            <a:ext cx="5127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3300"/>
                </a:solidFill>
                <a:latin typeface="Round Script" pitchFamily="34" charset="0"/>
              </a:rPr>
              <a:t>5</a:t>
            </a:r>
          </a:p>
        </p:txBody>
      </p:sp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3440113" y="5229225"/>
            <a:ext cx="555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4</a:t>
            </a:r>
          </a:p>
        </p:txBody>
      </p:sp>
      <p:sp>
        <p:nvSpPr>
          <p:cNvPr id="38999" name="Text Box 87"/>
          <p:cNvSpPr txBox="1">
            <a:spLocks noChangeArrowheads="1"/>
          </p:cNvSpPr>
          <p:nvPr/>
        </p:nvSpPr>
        <p:spPr bwMode="auto">
          <a:xfrm>
            <a:off x="5508625" y="5300663"/>
            <a:ext cx="5508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3300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9000" name="Text Box 88"/>
          <p:cNvSpPr txBox="1">
            <a:spLocks noChangeArrowheads="1"/>
          </p:cNvSpPr>
          <p:nvPr/>
        </p:nvSpPr>
        <p:spPr bwMode="auto">
          <a:xfrm>
            <a:off x="7708900" y="5300663"/>
            <a:ext cx="4937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79703"/>
                </a:solidFill>
                <a:latin typeface="Round Script" pitchFamily="34" charset="0"/>
              </a:rPr>
              <a:t>7</a:t>
            </a:r>
          </a:p>
        </p:txBody>
      </p:sp>
      <p:sp>
        <p:nvSpPr>
          <p:cNvPr id="39001" name="Text Box 89"/>
          <p:cNvSpPr txBox="1">
            <a:spLocks noChangeArrowheads="1"/>
          </p:cNvSpPr>
          <p:nvPr/>
        </p:nvSpPr>
        <p:spPr bwMode="auto">
          <a:xfrm>
            <a:off x="6516688" y="1519238"/>
            <a:ext cx="6556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02" name="Text Box 90"/>
          <p:cNvSpPr txBox="1">
            <a:spLocks noChangeArrowheads="1"/>
          </p:cNvSpPr>
          <p:nvPr/>
        </p:nvSpPr>
        <p:spPr bwMode="auto">
          <a:xfrm>
            <a:off x="4427538" y="1557338"/>
            <a:ext cx="6683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-</a:t>
            </a:r>
          </a:p>
        </p:txBody>
      </p:sp>
      <p:sp>
        <p:nvSpPr>
          <p:cNvPr id="39003" name="Text Box 91"/>
          <p:cNvSpPr txBox="1">
            <a:spLocks noChangeArrowheads="1"/>
          </p:cNvSpPr>
          <p:nvPr/>
        </p:nvSpPr>
        <p:spPr bwMode="auto">
          <a:xfrm>
            <a:off x="3341688" y="2422525"/>
            <a:ext cx="6588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+</a:t>
            </a:r>
          </a:p>
        </p:txBody>
      </p:sp>
      <p:sp>
        <p:nvSpPr>
          <p:cNvPr id="39004" name="Text Box 92"/>
          <p:cNvSpPr txBox="1">
            <a:spLocks noChangeArrowheads="1"/>
          </p:cNvSpPr>
          <p:nvPr/>
        </p:nvSpPr>
        <p:spPr bwMode="auto">
          <a:xfrm>
            <a:off x="4421188" y="3286125"/>
            <a:ext cx="6588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+</a:t>
            </a:r>
          </a:p>
        </p:txBody>
      </p:sp>
      <p:sp>
        <p:nvSpPr>
          <p:cNvPr id="39005" name="Text Box 93"/>
          <p:cNvSpPr txBox="1">
            <a:spLocks noChangeArrowheads="1"/>
          </p:cNvSpPr>
          <p:nvPr/>
        </p:nvSpPr>
        <p:spPr bwMode="auto">
          <a:xfrm>
            <a:off x="2268538" y="4941888"/>
            <a:ext cx="6588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+</a:t>
            </a:r>
          </a:p>
        </p:txBody>
      </p:sp>
      <p:sp>
        <p:nvSpPr>
          <p:cNvPr id="39006" name="Text Box 94"/>
          <p:cNvSpPr txBox="1">
            <a:spLocks noChangeArrowheads="1"/>
          </p:cNvSpPr>
          <p:nvPr/>
        </p:nvSpPr>
        <p:spPr bwMode="auto">
          <a:xfrm>
            <a:off x="5508625" y="2455863"/>
            <a:ext cx="6683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-</a:t>
            </a:r>
          </a:p>
        </p:txBody>
      </p:sp>
      <p:sp>
        <p:nvSpPr>
          <p:cNvPr id="39007" name="Text Box 95"/>
          <p:cNvSpPr txBox="1">
            <a:spLocks noChangeArrowheads="1"/>
          </p:cNvSpPr>
          <p:nvPr/>
        </p:nvSpPr>
        <p:spPr bwMode="auto">
          <a:xfrm>
            <a:off x="1189038" y="2462213"/>
            <a:ext cx="6683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-</a:t>
            </a:r>
          </a:p>
        </p:txBody>
      </p:sp>
      <p:sp>
        <p:nvSpPr>
          <p:cNvPr id="39008" name="Text Box 96"/>
          <p:cNvSpPr txBox="1">
            <a:spLocks noChangeArrowheads="1"/>
          </p:cNvSpPr>
          <p:nvPr/>
        </p:nvSpPr>
        <p:spPr bwMode="auto">
          <a:xfrm>
            <a:off x="3348038" y="4184650"/>
            <a:ext cx="65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10" name="Text Box 98"/>
          <p:cNvSpPr txBox="1">
            <a:spLocks noChangeArrowheads="1"/>
          </p:cNvSpPr>
          <p:nvPr/>
        </p:nvSpPr>
        <p:spPr bwMode="auto">
          <a:xfrm>
            <a:off x="5508625" y="4149725"/>
            <a:ext cx="6556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11" name="Text Box 99"/>
          <p:cNvSpPr txBox="1">
            <a:spLocks noChangeArrowheads="1"/>
          </p:cNvSpPr>
          <p:nvPr/>
        </p:nvSpPr>
        <p:spPr bwMode="auto">
          <a:xfrm>
            <a:off x="7596188" y="4184650"/>
            <a:ext cx="65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12" name="Text Box 100"/>
          <p:cNvSpPr txBox="1">
            <a:spLocks noChangeArrowheads="1"/>
          </p:cNvSpPr>
          <p:nvPr/>
        </p:nvSpPr>
        <p:spPr bwMode="auto">
          <a:xfrm>
            <a:off x="1181100" y="4221163"/>
            <a:ext cx="6556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13" name="Text Box 101"/>
          <p:cNvSpPr txBox="1">
            <a:spLocks noChangeArrowheads="1"/>
          </p:cNvSpPr>
          <p:nvPr/>
        </p:nvSpPr>
        <p:spPr bwMode="auto">
          <a:xfrm>
            <a:off x="2270125" y="3324225"/>
            <a:ext cx="6683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-</a:t>
            </a:r>
          </a:p>
        </p:txBody>
      </p:sp>
      <p:sp>
        <p:nvSpPr>
          <p:cNvPr id="39014" name="Text Box 102"/>
          <p:cNvSpPr txBox="1">
            <a:spLocks noChangeArrowheads="1"/>
          </p:cNvSpPr>
          <p:nvPr/>
        </p:nvSpPr>
        <p:spPr bwMode="auto">
          <a:xfrm>
            <a:off x="6503988" y="3324225"/>
            <a:ext cx="655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15" name="Text Box 103"/>
          <p:cNvSpPr txBox="1">
            <a:spLocks noChangeArrowheads="1"/>
          </p:cNvSpPr>
          <p:nvPr/>
        </p:nvSpPr>
        <p:spPr bwMode="auto">
          <a:xfrm>
            <a:off x="7654925" y="2424113"/>
            <a:ext cx="6588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+</a:t>
            </a:r>
          </a:p>
        </p:txBody>
      </p:sp>
      <p:sp>
        <p:nvSpPr>
          <p:cNvPr id="39016" name="Text Box 104"/>
          <p:cNvSpPr txBox="1">
            <a:spLocks noChangeArrowheads="1"/>
          </p:cNvSpPr>
          <p:nvPr/>
        </p:nvSpPr>
        <p:spPr bwMode="auto">
          <a:xfrm>
            <a:off x="6503988" y="4979988"/>
            <a:ext cx="6556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=</a:t>
            </a:r>
          </a:p>
        </p:txBody>
      </p:sp>
      <p:sp>
        <p:nvSpPr>
          <p:cNvPr id="39017" name="Text Box 105"/>
          <p:cNvSpPr txBox="1">
            <a:spLocks noChangeArrowheads="1"/>
          </p:cNvSpPr>
          <p:nvPr/>
        </p:nvSpPr>
        <p:spPr bwMode="auto">
          <a:xfrm>
            <a:off x="4421188" y="4979988"/>
            <a:ext cx="6683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0000CC"/>
                </a:solidFill>
                <a:latin typeface="Round Script" pitchFamily="34" charset="0"/>
              </a:rPr>
              <a:t>-</a:t>
            </a:r>
          </a:p>
        </p:txBody>
      </p:sp>
      <p:pic>
        <p:nvPicPr>
          <p:cNvPr id="39018" name="Picture 106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7732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9" name="Picture 107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573463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0" name="Picture 108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573463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1" name="Picture 109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3573463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2" name="Picture 110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5300663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91" name="Rectangle 113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21592" name="Rectangle 1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1197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5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3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1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80"/>
                                        <p:tgtEl>
                                          <p:spTgt spid="3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9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9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9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7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9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9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3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8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8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1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9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9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9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7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9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9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9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9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9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3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80"/>
                                        <p:tgtEl>
                                          <p:spTgt spid="3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91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9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9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9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99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8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8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7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9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9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15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80"/>
                                        <p:tgtEl>
                                          <p:spTgt spid="3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3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9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9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9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1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80"/>
                                        <p:tgtEl>
                                          <p:spTgt spid="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9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9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9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9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47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5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9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9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9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630"/>
                            </p:stCondLst>
                            <p:childTnLst>
                              <p:par>
                                <p:cTn id="1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710"/>
                            </p:stCondLst>
                            <p:childTnLst>
                              <p:par>
                                <p:cTn id="1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90"/>
                            </p:stCondLst>
                            <p:childTnLst>
                              <p:par>
                                <p:cTn id="1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7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95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3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80"/>
                                        <p:tgtEl>
                                          <p:spTgt spid="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110"/>
                            </p:stCondLst>
                            <p:childTnLst>
                              <p:par>
                                <p:cTn id="1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39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39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39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90"/>
                            </p:stCondLst>
                            <p:childTnLst>
                              <p:par>
                                <p:cTn id="1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39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1000"/>
                                        <p:tgtEl>
                                          <p:spTgt spid="39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1000"/>
                                        <p:tgtEl>
                                          <p:spTgt spid="39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39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1000"/>
                                        <p:tgtEl>
                                          <p:spTgt spid="39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88" grpId="0"/>
      <p:bldP spid="38989" grpId="0"/>
      <p:bldP spid="38990" grpId="0"/>
      <p:bldP spid="38991" grpId="0"/>
      <p:bldP spid="38992" grpId="0"/>
      <p:bldP spid="38993" grpId="0"/>
      <p:bldP spid="38994" grpId="0"/>
      <p:bldP spid="38995" grpId="0"/>
      <p:bldP spid="38996" grpId="0"/>
      <p:bldP spid="38997" grpId="0"/>
      <p:bldP spid="38998" grpId="0"/>
      <p:bldP spid="38999" grpId="0"/>
      <p:bldP spid="39000" grpId="0"/>
      <p:bldP spid="39001" grpId="0"/>
      <p:bldP spid="39002" grpId="0"/>
      <p:bldP spid="39003" grpId="0"/>
      <p:bldP spid="39004" grpId="0"/>
      <p:bldP spid="39005" grpId="0"/>
      <p:bldP spid="39006" grpId="0"/>
      <p:bldP spid="39007" grpId="0"/>
      <p:bldP spid="39008" grpId="0"/>
      <p:bldP spid="39010" grpId="0"/>
      <p:bldP spid="39011" grpId="0"/>
      <p:bldP spid="39012" grpId="0"/>
      <p:bldP spid="39013" grpId="0"/>
      <p:bldP spid="39014" grpId="0"/>
      <p:bldP spid="39015" grpId="0"/>
      <p:bldP spid="39016" grpId="0"/>
      <p:bldP spid="390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116013" y="2060575"/>
            <a:ext cx="7200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/>
              <a:t>Презентация разработана</a:t>
            </a:r>
          </a:p>
          <a:p>
            <a:pPr algn="ctr"/>
            <a:r>
              <a:rPr lang="ru-RU" sz="2400" b="0"/>
              <a:t>учеником 1</a:t>
            </a:r>
            <a:r>
              <a:rPr lang="en-US" sz="2400" b="0"/>
              <a:t>”</a:t>
            </a:r>
            <a:r>
              <a:rPr lang="ru-RU" sz="2400" b="0"/>
              <a:t>Б</a:t>
            </a:r>
            <a:r>
              <a:rPr lang="en-US" sz="2400" b="0"/>
              <a:t>”</a:t>
            </a:r>
            <a:r>
              <a:rPr lang="ru-RU" sz="2400" b="0"/>
              <a:t> класса лицея № 590 </a:t>
            </a:r>
          </a:p>
          <a:p>
            <a:pPr algn="ctr"/>
            <a:r>
              <a:rPr lang="ru-RU" sz="2400" b="0"/>
              <a:t>г. Санкт-Петербурга</a:t>
            </a:r>
          </a:p>
          <a:p>
            <a:pPr algn="ctr"/>
            <a:r>
              <a:rPr lang="ru-RU" sz="2400" b="0"/>
              <a:t>ЗАВАРИНЫМ Артемом</a:t>
            </a:r>
          </a:p>
          <a:p>
            <a:pPr algn="ctr"/>
            <a:r>
              <a:rPr lang="ru-RU" sz="2400" b="0"/>
              <a:t>при участии мамы Завариной Е. В.</a:t>
            </a:r>
          </a:p>
        </p:txBody>
      </p:sp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476250"/>
            <a:ext cx="8172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CC"/>
                </a:solidFill>
              </a:rPr>
              <a:t>Шёл Кондрат в Ленинград, а навстречу ему пять ребят. Сколько ребят шли в Ленинград? </a:t>
            </a:r>
          </a:p>
        </p:txBody>
      </p:sp>
      <p:pic>
        <p:nvPicPr>
          <p:cNvPr id="12300" name="Picture 1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97200"/>
            <a:ext cx="26463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292600"/>
            <a:ext cx="460851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03575" y="2349500"/>
            <a:ext cx="309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НИСКОЛЬКО</a:t>
            </a:r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4104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8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00113" y="333375"/>
            <a:ext cx="78692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У Змея Тугарина – одна голова, а у Змея Горыныча целых 3. На сколько голов Змей Горыныч умнее Змея Тугарина? </a:t>
            </a:r>
          </a:p>
        </p:txBody>
      </p:sp>
      <p:pic>
        <p:nvPicPr>
          <p:cNvPr id="13336" name="Picture 24" descr="Тугарин зм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500438"/>
            <a:ext cx="30178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Змей горыны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6697662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203575" y="2306638"/>
            <a:ext cx="3478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НА </a:t>
            </a:r>
            <a:r>
              <a:rPr lang="ru-RU" sz="4400">
                <a:solidFill>
                  <a:srgbClr val="FF0000"/>
                </a:solidFill>
              </a:rPr>
              <a:t>2</a:t>
            </a:r>
            <a:r>
              <a:rPr lang="ru-RU" sz="3600">
                <a:solidFill>
                  <a:srgbClr val="FF0000"/>
                </a:solidFill>
              </a:rPr>
              <a:t> ГОЛОВЫ</a:t>
            </a:r>
          </a:p>
        </p:txBody>
      </p: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5128" name="Rectangle 3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6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04813"/>
            <a:ext cx="82089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Сестре 4 года, а брату 6 лет.</a:t>
            </a:r>
          </a:p>
          <a:p>
            <a:pPr algn="ctr"/>
            <a:r>
              <a:rPr lang="ru-RU" sz="360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лет будет брату, когда сестре исполнится 6 лет? </a:t>
            </a:r>
          </a:p>
        </p:txBody>
      </p:sp>
      <p:pic>
        <p:nvPicPr>
          <p:cNvPr id="6147" name="Picture 12" descr="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060575"/>
            <a:ext cx="34639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940425" y="5661025"/>
            <a:ext cx="2916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3300"/>
                </a:solidFill>
              </a:rPr>
              <a:t>Ответ</a:t>
            </a:r>
            <a:r>
              <a:rPr lang="en-US" sz="3200">
                <a:solidFill>
                  <a:srgbClr val="FF3300"/>
                </a:solidFill>
              </a:rPr>
              <a:t>: </a:t>
            </a:r>
            <a:r>
              <a:rPr lang="ru-RU" sz="3200">
                <a:solidFill>
                  <a:srgbClr val="FF3300"/>
                </a:solidFill>
              </a:rPr>
              <a:t>8 лет</a:t>
            </a: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6151" name="Rectangl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5288" y="692150"/>
            <a:ext cx="83534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CC"/>
                </a:solidFill>
              </a:rPr>
              <a:t>В комнате 4 угла. В каждом углу сидит кошка. </a:t>
            </a:r>
          </a:p>
          <a:p>
            <a:pPr algn="ctr"/>
            <a:r>
              <a:rPr lang="ru-RU" sz="2800">
                <a:solidFill>
                  <a:srgbClr val="0000CC"/>
                </a:solidFill>
              </a:rPr>
              <a:t>Против каждой кошки сидят по 3 кошки. Сколько всего кошек в комнате?</a:t>
            </a:r>
          </a:p>
        </p:txBody>
      </p:sp>
      <p:pic>
        <p:nvPicPr>
          <p:cNvPr id="7171" name="Picture 15" descr="cat1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46363"/>
            <a:ext cx="18145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7" descr="cat1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47813" y="2636838"/>
            <a:ext cx="1819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203575" y="2349500"/>
            <a:ext cx="334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всего 4 кошки</a:t>
            </a:r>
          </a:p>
        </p:txBody>
      </p:sp>
      <p:sp>
        <p:nvSpPr>
          <p:cNvPr id="7174" name="Rectangle 24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7175" name="Rectangle 25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7176" name="Rectangl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8692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В комнате горело 50 свечей, 20 свечей задули. Сколько осталось свечей</a:t>
            </a:r>
            <a:r>
              <a:rPr lang="en-US" sz="3200">
                <a:solidFill>
                  <a:srgbClr val="0000CC"/>
                </a:solidFill>
              </a:rPr>
              <a:t>?</a:t>
            </a:r>
            <a:endParaRPr lang="ru-RU" sz="3200">
              <a:solidFill>
                <a:srgbClr val="0000CC"/>
              </a:solidFill>
            </a:endParaRPr>
          </a:p>
        </p:txBody>
      </p:sp>
      <p:pic>
        <p:nvPicPr>
          <p:cNvPr id="8195" name="Picture 8" descr="Картинка 174 из 502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205038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Картинка 174 из 502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Картинка 174 из 502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068638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484438" y="4868863"/>
            <a:ext cx="4643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20 свечей</a:t>
            </a:r>
          </a:p>
          <a:p>
            <a:pPr algn="ctr"/>
            <a:r>
              <a:rPr lang="ru-RU" sz="3600">
                <a:solidFill>
                  <a:srgbClr val="FF0000"/>
                </a:solidFill>
              </a:rPr>
              <a:t>остальные сгорели</a:t>
            </a: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8200" name="Rectangle 18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820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188913"/>
            <a:ext cx="7632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CC"/>
                </a:solidFill>
              </a:rPr>
              <a:t>Дополни каждый треугольник, зная, что внутреннее число является суммой трёх чисел.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16013" y="2203450"/>
            <a:ext cx="2665412" cy="2159000"/>
            <a:chOff x="793" y="1616"/>
            <a:chExt cx="1180" cy="635"/>
          </a:xfrm>
        </p:grpSpPr>
        <p:sp>
          <p:nvSpPr>
            <p:cNvPr id="9245" name="Line 20"/>
            <p:cNvSpPr>
              <a:spLocks noChangeShapeType="1"/>
            </p:cNvSpPr>
            <p:nvPr/>
          </p:nvSpPr>
          <p:spPr bwMode="auto">
            <a:xfrm flipH="1">
              <a:off x="79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21"/>
            <p:cNvSpPr>
              <a:spLocks noChangeShapeType="1"/>
            </p:cNvSpPr>
            <p:nvPr/>
          </p:nvSpPr>
          <p:spPr bwMode="auto">
            <a:xfrm>
              <a:off x="138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22"/>
            <p:cNvSpPr>
              <a:spLocks noChangeShapeType="1"/>
            </p:cNvSpPr>
            <p:nvPr/>
          </p:nvSpPr>
          <p:spPr bwMode="auto">
            <a:xfrm>
              <a:off x="793" y="2251"/>
              <a:ext cx="11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979613" y="3095625"/>
            <a:ext cx="86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7235825" y="319563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8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084888" y="2205038"/>
            <a:ext cx="2665412" cy="2159000"/>
            <a:chOff x="793" y="1616"/>
            <a:chExt cx="1180" cy="635"/>
          </a:xfrm>
        </p:grpSpPr>
        <p:sp>
          <p:nvSpPr>
            <p:cNvPr id="9242" name="Line 75"/>
            <p:cNvSpPr>
              <a:spLocks noChangeShapeType="1"/>
            </p:cNvSpPr>
            <p:nvPr/>
          </p:nvSpPr>
          <p:spPr bwMode="auto">
            <a:xfrm flipH="1">
              <a:off x="79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76"/>
            <p:cNvSpPr>
              <a:spLocks noChangeShapeType="1"/>
            </p:cNvSpPr>
            <p:nvPr/>
          </p:nvSpPr>
          <p:spPr bwMode="auto">
            <a:xfrm>
              <a:off x="138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77"/>
            <p:cNvSpPr>
              <a:spLocks noChangeShapeType="1"/>
            </p:cNvSpPr>
            <p:nvPr/>
          </p:nvSpPr>
          <p:spPr bwMode="auto">
            <a:xfrm>
              <a:off x="793" y="2251"/>
              <a:ext cx="11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258888" y="253365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3059113" y="253365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2195513" y="44370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6227763" y="249237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2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8151813" y="24606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4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7235825" y="44370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2</a:t>
            </a: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4787900" y="60340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4768850" y="48688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7</a:t>
            </a: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3635375" y="3933825"/>
            <a:ext cx="2665413" cy="2159000"/>
            <a:chOff x="793" y="1616"/>
            <a:chExt cx="1180" cy="635"/>
          </a:xfrm>
        </p:grpSpPr>
        <p:sp>
          <p:nvSpPr>
            <p:cNvPr id="9239" name="Line 89"/>
            <p:cNvSpPr>
              <a:spLocks noChangeShapeType="1"/>
            </p:cNvSpPr>
            <p:nvPr/>
          </p:nvSpPr>
          <p:spPr bwMode="auto">
            <a:xfrm flipH="1">
              <a:off x="79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90"/>
            <p:cNvSpPr>
              <a:spLocks noChangeShapeType="1"/>
            </p:cNvSpPr>
            <p:nvPr/>
          </p:nvSpPr>
          <p:spPr bwMode="auto">
            <a:xfrm>
              <a:off x="138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91"/>
            <p:cNvSpPr>
              <a:spLocks noChangeShapeType="1"/>
            </p:cNvSpPr>
            <p:nvPr/>
          </p:nvSpPr>
          <p:spPr bwMode="auto">
            <a:xfrm>
              <a:off x="793" y="2251"/>
              <a:ext cx="11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5795963" y="45815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3563938" y="45815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1</a:t>
            </a:r>
          </a:p>
        </p:txBody>
      </p:sp>
      <p:pic>
        <p:nvPicPr>
          <p:cNvPr id="17509" name="Picture 101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636838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" name="Picture 10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63" y="6092825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" name="Picture 103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636838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Rectangle 10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9238" name="Rectangle 10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2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4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2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8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8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88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8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8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8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31" grpId="0"/>
      <p:bldP spid="17472" grpId="0"/>
      <p:bldP spid="17486" grpId="0"/>
      <p:bldP spid="17487" grpId="0"/>
      <p:bldP spid="17488" grpId="0"/>
      <p:bldP spid="17489" grpId="0"/>
      <p:bldP spid="17490" grpId="0"/>
      <p:bldP spid="17491" grpId="0"/>
      <p:bldP spid="17494" grpId="0"/>
      <p:bldP spid="17495" grpId="0"/>
      <p:bldP spid="17501" grpId="0"/>
      <p:bldP spid="175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16013" y="404813"/>
            <a:ext cx="77771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Посмотрите внимательно на первое и второе поле и узнайте, какое слово зашифровано? </a:t>
            </a:r>
          </a:p>
        </p:txBody>
      </p:sp>
      <p:graphicFrame>
        <p:nvGraphicFramePr>
          <p:cNvPr id="19555" name="Group 99"/>
          <p:cNvGraphicFramePr>
            <a:graphicFrameLocks noGrp="1"/>
          </p:cNvGraphicFramePr>
          <p:nvPr>
            <p:ph sz="half" idx="1"/>
          </p:nvPr>
        </p:nvGraphicFramePr>
        <p:xfrm>
          <a:off x="1692275" y="2206625"/>
          <a:ext cx="2947988" cy="2662238"/>
        </p:xfrm>
        <a:graphic>
          <a:graphicData uri="http://schemas.openxmlformats.org/drawingml/2006/table">
            <a:tbl>
              <a:tblPr/>
              <a:tblGrid>
                <a:gridCol w="982663"/>
                <a:gridCol w="982662"/>
                <a:gridCol w="982663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23DD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23DD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23DD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56" name="Group 100"/>
          <p:cNvGraphicFramePr>
            <a:graphicFrameLocks noGrp="1"/>
          </p:cNvGraphicFramePr>
          <p:nvPr>
            <p:ph sz="half" idx="2"/>
          </p:nvPr>
        </p:nvGraphicFramePr>
        <p:xfrm>
          <a:off x="5364163" y="2206625"/>
          <a:ext cx="2952750" cy="2662238"/>
        </p:xfrm>
        <a:graphic>
          <a:graphicData uri="http://schemas.openxmlformats.org/drawingml/2006/table">
            <a:tbl>
              <a:tblPr/>
              <a:tblGrid>
                <a:gridCol w="984250"/>
                <a:gridCol w="984250"/>
                <a:gridCol w="984250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3635375" y="5053013"/>
            <a:ext cx="26812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ЛОГИКА</a:t>
            </a:r>
          </a:p>
        </p:txBody>
      </p:sp>
      <p:sp>
        <p:nvSpPr>
          <p:cNvPr id="10280" name="Rectangle 104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0281" name="Rectangle 105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0282" name="Rectangle 10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55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470</Words>
  <Application>Microsoft Office PowerPoint</Application>
  <PresentationFormat>On-screen Show (4:3)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PG Isadora Cyr Pro</vt:lpstr>
      <vt:lpstr>Round Script</vt:lpstr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Windows User</cp:lastModifiedBy>
  <cp:revision>151</cp:revision>
  <dcterms:created xsi:type="dcterms:W3CDTF">2012-01-13T07:09:59Z</dcterms:created>
  <dcterms:modified xsi:type="dcterms:W3CDTF">2017-01-20T10:13:22Z</dcterms:modified>
</cp:coreProperties>
</file>